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Proxima Nova"/>
      <p:regular r:id="rId50"/>
      <p:bold r:id="rId51"/>
      <p:italic r:id="rId52"/>
      <p:boldItalic r:id="rId53"/>
    </p:embeddedFont>
    <p:embeddedFont>
      <p:font typeface="Inter"/>
      <p:regular r:id="rId54"/>
      <p:bold r:id="rId55"/>
    </p:embeddedFont>
    <p:embeddedFont>
      <p:font typeface="PT Sans Narrow"/>
      <p:regular r:id="rId56"/>
      <p:bold r:id="rId57"/>
    </p:embeddedFont>
    <p:embeddedFont>
      <p:font typeface="Manrope ExtraBold"/>
      <p:bold r:id="rId58"/>
    </p:embeddedFont>
    <p:embeddedFont>
      <p:font typeface="Inter Medium"/>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1" roundtripDataSignature="AMtx7mjibfFBph1VJDknD+YbJLnXRcFI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C6173B-6231-4E3D-B4D6-8EF6D8BA6408}">
  <a:tblStyle styleId="{12C6173B-6231-4E3D-B4D6-8EF6D8BA64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nter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6.xml"/><Relationship Id="rId55" Type="http://schemas.openxmlformats.org/officeDocument/2006/relationships/font" Target="fonts/Inter-bold.fntdata"/><Relationship Id="rId10" Type="http://schemas.openxmlformats.org/officeDocument/2006/relationships/slide" Target="slides/slide5.xml"/><Relationship Id="rId54" Type="http://schemas.openxmlformats.org/officeDocument/2006/relationships/font" Target="fonts/Inter-regular.fntdata"/><Relationship Id="rId13" Type="http://schemas.openxmlformats.org/officeDocument/2006/relationships/slide" Target="slides/slide8.xml"/><Relationship Id="rId57" Type="http://schemas.openxmlformats.org/officeDocument/2006/relationships/font" Target="fonts/PTSansNarrow-bold.fntdata"/><Relationship Id="rId12" Type="http://schemas.openxmlformats.org/officeDocument/2006/relationships/slide" Target="slides/slide7.xml"/><Relationship Id="rId56" Type="http://schemas.openxmlformats.org/officeDocument/2006/relationships/font" Target="fonts/PTSansNarrow-regular.fntdata"/><Relationship Id="rId15" Type="http://schemas.openxmlformats.org/officeDocument/2006/relationships/slide" Target="slides/slide10.xml"/><Relationship Id="rId59" Type="http://schemas.openxmlformats.org/officeDocument/2006/relationships/font" Target="fonts/InterMedium-regular.fntdata"/><Relationship Id="rId14" Type="http://schemas.openxmlformats.org/officeDocument/2006/relationships/slide" Target="slides/slide9.xml"/><Relationship Id="rId58" Type="http://schemas.openxmlformats.org/officeDocument/2006/relationships/font" Target="fonts/Manrope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ations.parliament.uk/pa/cm200910/cmselect/cmenvaud/229/22902.htm" TargetMode="External"/><Relationship Id="rId3" Type="http://schemas.openxmlformats.org/officeDocument/2006/relationships/hyperlink" Target="https://www.london.gov.uk/sites/default/files/2023-04/Imperial%20College%20London%20Projects%20-%20impacts%20of%20air%20pollution%20across%20the%20life%20course%20%E2%80%93%20evidence%20highlight%20note.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399308bea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399308bea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3a7710d8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3a7710d8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3a3379470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3a3379470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399308bea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399308bea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39569b341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39569b341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3a3379470c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3a3379470c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3a3379470c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3a3379470c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not need voice over?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ab58f3bde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ab58f3bde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Throughout our project, we implemented a number of BDDS and Data Integration techniques. These include using R and HIVE to establish our data marts, the Hadoop file system to effectively store the large files and Apache spark to</a:t>
            </a:r>
            <a:endParaRPr/>
          </a:p>
          <a:p>
            <a:pPr indent="0" lvl="0" marL="0" rtl="0" algn="l">
              <a:spcBef>
                <a:spcPts val="0"/>
              </a:spcBef>
              <a:spcAft>
                <a:spcPts val="0"/>
              </a:spcAft>
              <a:buNone/>
            </a:pPr>
            <a:r>
              <a:rPr lang="en"/>
              <a:t>Efficiently clean and process our data. Finally we used a few assisting technologies, such as Github to store </a:t>
            </a:r>
            <a:r>
              <a:rPr lang="en"/>
              <a:t>and share code and MS access to visually represent our relational database.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39569b341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39569b341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followed the extract transform load </a:t>
            </a:r>
            <a:r>
              <a:rPr lang="en"/>
              <a:t>architecture</a:t>
            </a:r>
            <a:r>
              <a:rPr lang="en"/>
              <a:t> for developing our datawarehouse. -&gt;</a:t>
            </a:r>
            <a:endParaRPr/>
          </a:p>
          <a:p>
            <a:pPr indent="0" lvl="0" marL="0" rtl="0" algn="l">
              <a:spcBef>
                <a:spcPts val="0"/>
              </a:spcBef>
              <a:spcAft>
                <a:spcPts val="0"/>
              </a:spcAft>
              <a:buNone/>
            </a:pPr>
            <a:r>
              <a:rPr lang="en"/>
              <a:t>The extraction phase included downloading two of our datasets, population and vehicle count, while the emission dataset was access via the openair api in R -&gt;</a:t>
            </a:r>
            <a:endParaRPr/>
          </a:p>
          <a:p>
            <a:pPr indent="0" lvl="0" marL="0" rtl="0" algn="l">
              <a:spcBef>
                <a:spcPts val="0"/>
              </a:spcBef>
              <a:spcAft>
                <a:spcPts val="0"/>
              </a:spcAft>
              <a:buNone/>
            </a:pPr>
            <a:r>
              <a:rPr lang="en"/>
              <a:t>The transform phase included using libraries in such as apache spark and DPLYR to preprocess and clean our data -&gt; </a:t>
            </a:r>
            <a:endParaRPr/>
          </a:p>
          <a:p>
            <a:pPr indent="0" lvl="0" marL="0" rtl="0" algn="l">
              <a:spcBef>
                <a:spcPts val="0"/>
              </a:spcBef>
              <a:spcAft>
                <a:spcPts val="0"/>
              </a:spcAft>
              <a:buNone/>
            </a:pPr>
            <a:r>
              <a:rPr lang="en"/>
              <a:t>The Load phase included using the dbwritetable function in R to load our Dim and Fact </a:t>
            </a:r>
            <a:r>
              <a:rPr lang="en"/>
              <a:t>tables</a:t>
            </a:r>
            <a:r>
              <a:rPr lang="en"/>
              <a:t> into HIVE, here they were stored on the Hadoop file system as our data warehouse -&gt;</a:t>
            </a:r>
            <a:endParaRPr/>
          </a:p>
          <a:p>
            <a:pPr indent="0" lvl="0" marL="0" rtl="0" algn="l">
              <a:spcBef>
                <a:spcPts val="0"/>
              </a:spcBef>
              <a:spcAft>
                <a:spcPts val="0"/>
              </a:spcAft>
              <a:buNone/>
            </a:pPr>
            <a:r>
              <a:rPr lang="en"/>
              <a:t>Finally we connected Tableau to HIVE to visualise our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3a7710d5a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3a7710d5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399308bea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399308bea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t>
            </a:r>
            <a:r>
              <a:rPr lang="en"/>
              <a:t>in depth</a:t>
            </a:r>
            <a:r>
              <a:rPr lang="en"/>
              <a:t> look at the ETL stages mentioned in the previous slide, a clearer image is </a:t>
            </a:r>
            <a:r>
              <a:rPr lang="en"/>
              <a:t>available</a:t>
            </a:r>
            <a:r>
              <a:rPr lang="en"/>
              <a:t> in the appendix</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3a337942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3a337942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Microsoft Access to visualise the relationship between the tables within our data warehous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39569b341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39569b341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used ETL as opposed to ELT.</a:t>
            </a:r>
            <a:endParaRPr/>
          </a:p>
          <a:p>
            <a:pPr indent="0" lvl="0" marL="0" rtl="0" algn="l">
              <a:spcBef>
                <a:spcPts val="0"/>
              </a:spcBef>
              <a:spcAft>
                <a:spcPts val="0"/>
              </a:spcAft>
              <a:buNone/>
            </a:pPr>
            <a:r>
              <a:rPr lang="en"/>
              <a:t>ETL more appropriate for structured data, such as our own, as no need for scalability -&gt;</a:t>
            </a:r>
            <a:endParaRPr/>
          </a:p>
          <a:p>
            <a:pPr indent="0" lvl="0" marL="0" rtl="0" algn="l">
              <a:spcBef>
                <a:spcPts val="0"/>
              </a:spcBef>
              <a:spcAft>
                <a:spcPts val="0"/>
              </a:spcAft>
              <a:buNone/>
            </a:pPr>
            <a:r>
              <a:rPr lang="en"/>
              <a:t>Also, because we have pre-determined goals in the form of business questions it makes sense to transform first for faster </a:t>
            </a:r>
            <a:r>
              <a:rPr lang="en"/>
              <a:t>analysis</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39569b341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39569b341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9"/>
                </a:solidFill>
                <a:latin typeface="Proxima Nova"/>
                <a:ea typeface="Proxima Nova"/>
                <a:cs typeface="Proxima Nova"/>
                <a:sym typeface="Proxima Nova"/>
              </a:rPr>
              <a:t>We choose to implement the Bottom Up Approach when designing our Data warehouse, as our data was </a:t>
            </a:r>
            <a:r>
              <a:rPr lang="en" sz="1200">
                <a:solidFill>
                  <a:srgbClr val="191919"/>
                </a:solidFill>
                <a:latin typeface="Proxima Nova"/>
                <a:ea typeface="Proxima Nova"/>
                <a:cs typeface="Proxima Nova"/>
                <a:sym typeface="Proxima Nova"/>
              </a:rPr>
              <a:t>relatively</a:t>
            </a:r>
            <a:r>
              <a:rPr lang="en" sz="1200">
                <a:solidFill>
                  <a:srgbClr val="191919"/>
                </a:solidFill>
                <a:latin typeface="Proxima Nova"/>
                <a:ea typeface="Proxima Nova"/>
                <a:cs typeface="Proxima Nova"/>
                <a:sym typeface="Proxima Nova"/>
              </a:rPr>
              <a:t> small (in the world of big data) and as mentioned previously we have</a:t>
            </a:r>
            <a:endParaRPr sz="1200">
              <a:solidFill>
                <a:srgbClr val="191919"/>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191919"/>
                </a:solidFill>
                <a:latin typeface="Proxima Nova"/>
                <a:ea typeface="Proxima Nova"/>
                <a:cs typeface="Proxima Nova"/>
                <a:sym typeface="Proxima Nova"/>
              </a:rPr>
              <a:t>Pre determined </a:t>
            </a:r>
            <a:r>
              <a:rPr lang="en" sz="1200">
                <a:solidFill>
                  <a:srgbClr val="191919"/>
                </a:solidFill>
                <a:latin typeface="Proxima Nova"/>
                <a:ea typeface="Proxima Nova"/>
                <a:cs typeface="Proxima Nova"/>
                <a:sym typeface="Proxima Nova"/>
              </a:rPr>
              <a:t>businesses</a:t>
            </a:r>
            <a:r>
              <a:rPr lang="en" sz="1200">
                <a:solidFill>
                  <a:srgbClr val="191919"/>
                </a:solidFill>
                <a:latin typeface="Proxima Nova"/>
                <a:ea typeface="Proxima Nova"/>
                <a:cs typeface="Proxima Nova"/>
                <a:sym typeface="Proxima Nova"/>
              </a:rPr>
              <a:t> questions, thus it makes sense to produce our Data marts earlier in the process as we have no intentions of forming any more. Finally, it was more time efficient to implement as we didn’t need to develop a comprehensive design upfront.</a:t>
            </a:r>
            <a:endParaRPr sz="1200">
              <a:solidFill>
                <a:srgbClr val="191919"/>
              </a:solidFill>
              <a:latin typeface="Proxima Nova"/>
              <a:ea typeface="Proxima Nova"/>
              <a:cs typeface="Proxima Nova"/>
              <a:sym typeface="Proxima Nov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3a3379470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3a3379470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data </a:t>
            </a:r>
            <a:r>
              <a:rPr lang="en"/>
              <a:t>extrac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3a3379470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3a3379470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3a3379470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3a3379470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3a3379470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3a3379470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3a3379470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3a3379470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3a3379470c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3a3379470c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3a3379470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3a3379470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3a3379470c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3a3379470c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398a3a6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398a3a6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397022c6f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397022c6f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397022c6f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397022c6f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3a7710d8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3a7710d8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3a7710d86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3a7710d86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both years,  observation shows a decline of the yearly difference(for both </a:t>
            </a:r>
            <a:r>
              <a:rPr lang="en"/>
              <a:t>NO₂</a:t>
            </a:r>
            <a:r>
              <a:rPr lang="en"/>
              <a:t> and vehicle count) from feb up till June when the difference   upwards when life returned to normal, just like pre pandemic era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3a7710d8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3a7710d86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with the top boroughs(kingston upon thames&amp;westminster) from Q1 to now, lambeth showed more overall emission but per capita is </a:t>
            </a:r>
            <a:r>
              <a:rPr lang="en"/>
              <a:t>comparatively</a:t>
            </a:r>
            <a:r>
              <a:rPr lang="en"/>
              <a:t> less. Hence add this as a reason of justification for why per capita is a better metric to judge.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3a7710d86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3a7710d86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observation of the two graphs suggests that normalizing </a:t>
            </a:r>
            <a:r>
              <a:rPr lang="en"/>
              <a:t>NO₂</a:t>
            </a:r>
            <a:r>
              <a:rPr lang="en"/>
              <a:t> by vehicle count can reduce the noticeable drop in </a:t>
            </a:r>
            <a:r>
              <a:rPr lang="en"/>
              <a:t>NO₂</a:t>
            </a:r>
            <a:r>
              <a:rPr lang="en"/>
              <a:t> levels between 2019 and 2020. The first graph, which shows the raw </a:t>
            </a:r>
            <a:r>
              <a:rPr lang="en"/>
              <a:t>NO₂</a:t>
            </a:r>
            <a:r>
              <a:rPr lang="en"/>
              <a:t> levels, displays a clear drop in </a:t>
            </a:r>
            <a:r>
              <a:rPr lang="en"/>
              <a:t>NO₂</a:t>
            </a:r>
            <a:r>
              <a:rPr lang="en"/>
              <a:t> levels from 2019 to 2020. However, the second graph, which shows </a:t>
            </a:r>
            <a:r>
              <a:rPr lang="en"/>
              <a:t>NO₂</a:t>
            </a:r>
            <a:r>
              <a:rPr lang="en"/>
              <a:t> normalized by vehicle count, displays a less pronounced drop in </a:t>
            </a:r>
            <a:r>
              <a:rPr lang="en"/>
              <a:t>NO₂</a:t>
            </a:r>
            <a:r>
              <a:rPr lang="en"/>
              <a:t> levels between the two years. This reduction in the noticeable drop suggests that vehicle count may be contributing to the observed pattern, and normalizing </a:t>
            </a:r>
            <a:r>
              <a:rPr lang="en"/>
              <a:t>NO₂</a:t>
            </a:r>
            <a:r>
              <a:rPr lang="en"/>
              <a:t> by vehicle count can be a useful way to control for this effect.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Therefore, when we normalize </a:t>
            </a:r>
            <a:r>
              <a:rPr b="1" lang="en"/>
              <a:t>NO₂</a:t>
            </a:r>
            <a:r>
              <a:rPr b="1" lang="en"/>
              <a:t> by vehicle count, the change in </a:t>
            </a:r>
            <a:r>
              <a:rPr b="1" lang="en"/>
              <a:t>NO₂</a:t>
            </a:r>
            <a:r>
              <a:rPr b="1" lang="en"/>
              <a:t> levels between 2019 and 2020 appears to be less pronounced because we are controlling for the impact of changes in vehicle count on </a:t>
            </a:r>
            <a:r>
              <a:rPr b="1" lang="en"/>
              <a:t>NO₂</a:t>
            </a:r>
            <a:r>
              <a:rPr b="1" lang="en"/>
              <a:t> levels.</a:t>
            </a:r>
            <a:endParaRPr b="1"/>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3a7710d86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3a7710d86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3ab58f3bde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3ab58f3bde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3a3379470c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3a3379470c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3a3379470c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3a3379470c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3a7710d86d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3a7710d86d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3a7710d86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3a7710d86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39569b341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39569b341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9569b341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39569b341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rgbClr val="FF0000"/>
                </a:solidFill>
                <a:latin typeface="Proxima Nova"/>
                <a:ea typeface="Proxima Nova"/>
                <a:cs typeface="Proxima Nova"/>
                <a:sym typeface="Proxima Nova"/>
              </a:rPr>
              <a:t>The presence of these substances in the air create a lot of health issues, formation of acid rain, fall in the water and air quality. These weak environmental conditions have a negative impact on agriculture, decrease plant growth rate and kill plant tissue. Studies have shown associations of NO₂ in outdoor air with reduced lung development, and respiratory infections in early childhood and effects on lung function in adulthood.</a:t>
            </a:r>
            <a:endParaRPr b="1" sz="1400">
              <a:solidFill>
                <a:srgbClr val="FF0000"/>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400">
                <a:solidFill>
                  <a:srgbClr val="222222"/>
                </a:solidFill>
                <a:latin typeface="Proxima Nova"/>
                <a:ea typeface="Proxima Nova"/>
                <a:cs typeface="Proxima Nova"/>
                <a:sym typeface="Proxima Nova"/>
              </a:rPr>
              <a:t>Since they are highly reactive in nature, it increases the likelihood of production of hazardous airborne compounds like ozone(03),corrosive nitric acid and toxic organic nitrates (Johnson et al.,2017).</a:t>
            </a:r>
            <a:endParaRPr b="1" sz="14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400" u="sng">
                <a:solidFill>
                  <a:schemeClr val="hlink"/>
                </a:solidFill>
                <a:latin typeface="Proxima Nova"/>
                <a:ea typeface="Proxima Nova"/>
                <a:cs typeface="Proxima Nova"/>
                <a:sym typeface="Proxima Nova"/>
                <a:hlinkClick r:id="rId2"/>
              </a:rPr>
              <a:t>https://publications.parliament.uk/pa/cm200910/cmselect/cmenvaud/229/22902.htm</a:t>
            </a:r>
            <a:endParaRPr b="1" sz="14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400" u="sng">
                <a:solidFill>
                  <a:schemeClr val="hlink"/>
                </a:solidFill>
                <a:latin typeface="Proxima Nova"/>
                <a:ea typeface="Proxima Nova"/>
                <a:cs typeface="Proxima Nova"/>
                <a:sym typeface="Proxima Nova"/>
                <a:hlinkClick r:id="rId3"/>
              </a:rPr>
              <a:t>https://www.london.gov.uk/sites/default/files/2023-04/Imperial%20College%20London%20Projects%20-%20impacts%20of%20air%20pollution%20across%20the%20life%20course%20%E2%80%93%20evidence%20highlight%20note.pdf</a:t>
            </a:r>
            <a:endParaRPr b="1" sz="14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b="1" sz="1400">
              <a:solidFill>
                <a:srgbClr val="22222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400">
              <a:solidFill>
                <a:schemeClr val="dk1"/>
              </a:solidFill>
              <a:latin typeface="Inter Medium"/>
              <a:ea typeface="Inter Medium"/>
              <a:cs typeface="Inter Medium"/>
              <a:sym typeface="Inter Mediu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39569b341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39569b341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3a7710d86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3a7710d86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8"/>
          <p:cNvSpPr/>
          <p:nvPr>
            <p:ph idx="2" type="pic"/>
          </p:nvPr>
        </p:nvSpPr>
        <p:spPr>
          <a:xfrm>
            <a:off x="5523275" y="-1750"/>
            <a:ext cx="3634800" cy="5143500"/>
          </a:xfrm>
          <a:prstGeom prst="rect">
            <a:avLst/>
          </a:prstGeom>
          <a:noFill/>
          <a:ln>
            <a:noFill/>
          </a:ln>
        </p:spPr>
      </p:sp>
      <p:sp>
        <p:nvSpPr>
          <p:cNvPr id="11" name="Google Shape;11;p58"/>
          <p:cNvSpPr txBox="1"/>
          <p:nvPr>
            <p:ph type="ctrTitle"/>
          </p:nvPr>
        </p:nvSpPr>
        <p:spPr>
          <a:xfrm>
            <a:off x="714175" y="1167175"/>
            <a:ext cx="5094600" cy="188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2901"/>
              </a:buClr>
              <a:buSzPts val="5200"/>
              <a:buNone/>
              <a:defRPr b="0" sz="3900">
                <a:solidFill>
                  <a:srgbClr val="253A04"/>
                </a:solidFill>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2" name="Google Shape;12;p58"/>
          <p:cNvSpPr txBox="1"/>
          <p:nvPr>
            <p:ph idx="1" type="subTitle"/>
          </p:nvPr>
        </p:nvSpPr>
        <p:spPr>
          <a:xfrm>
            <a:off x="714175" y="3543425"/>
            <a:ext cx="45048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solidFill>
                  <a:schemeClr val="dk1"/>
                </a:solidFill>
                <a:latin typeface="Inter Medium"/>
                <a:ea typeface="Inter Medium"/>
                <a:cs typeface="Inter Medium"/>
                <a:sym typeface="Inter Medium"/>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3" name="Google Shape;1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93" name="Shape 93"/>
        <p:cNvGrpSpPr/>
        <p:nvPr/>
      </p:nvGrpSpPr>
      <p:grpSpPr>
        <a:xfrm>
          <a:off x="0" y="0"/>
          <a:ext cx="0" cy="0"/>
          <a:chOff x="0" y="0"/>
          <a:chExt cx="0" cy="0"/>
        </a:xfrm>
      </p:grpSpPr>
      <p:pic>
        <p:nvPicPr>
          <p:cNvPr id="94" name="Google Shape;94;p67"/>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95" name="Google Shape;95;p67"/>
          <p:cNvSpPr txBox="1"/>
          <p:nvPr>
            <p:ph idx="1" type="subTitle"/>
          </p:nvPr>
        </p:nvSpPr>
        <p:spPr>
          <a:xfrm>
            <a:off x="714225" y="2970900"/>
            <a:ext cx="2283300" cy="95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Arial"/>
              <a:buNone/>
              <a:defRPr b="0">
                <a:latin typeface="Arial"/>
                <a:ea typeface="Arial"/>
                <a:cs typeface="Arial"/>
                <a:sym typeface="Aria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96" name="Google Shape;96;p67"/>
          <p:cNvSpPr txBox="1"/>
          <p:nvPr>
            <p:ph type="title"/>
          </p:nvPr>
        </p:nvSpPr>
        <p:spPr>
          <a:xfrm>
            <a:off x="714175" y="2561375"/>
            <a:ext cx="2283300" cy="45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97" name="Google Shape;97;p67"/>
          <p:cNvSpPr txBox="1"/>
          <p:nvPr>
            <p:ph idx="2" type="subTitle"/>
          </p:nvPr>
        </p:nvSpPr>
        <p:spPr>
          <a:xfrm>
            <a:off x="3423935" y="2970900"/>
            <a:ext cx="2283300" cy="95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Arial"/>
              <a:buNone/>
              <a:defRPr b="0">
                <a:latin typeface="Arial"/>
                <a:ea typeface="Arial"/>
                <a:cs typeface="Arial"/>
                <a:sym typeface="Aria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98" name="Google Shape;98;p67"/>
          <p:cNvSpPr txBox="1"/>
          <p:nvPr>
            <p:ph idx="3" type="title"/>
          </p:nvPr>
        </p:nvSpPr>
        <p:spPr>
          <a:xfrm>
            <a:off x="3423879" y="2561375"/>
            <a:ext cx="2283300" cy="45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99" name="Google Shape;99;p67"/>
          <p:cNvSpPr txBox="1"/>
          <p:nvPr>
            <p:ph idx="4" type="title"/>
          </p:nvPr>
        </p:nvSpPr>
        <p:spPr>
          <a:xfrm>
            <a:off x="714300" y="547740"/>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00" name="Google Shape;100;p67"/>
          <p:cNvSpPr txBox="1"/>
          <p:nvPr>
            <p:ph idx="5" type="subTitle"/>
          </p:nvPr>
        </p:nvSpPr>
        <p:spPr>
          <a:xfrm>
            <a:off x="6133697" y="2970900"/>
            <a:ext cx="2283300" cy="95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Arial"/>
              <a:buNone/>
              <a:defRPr b="0">
                <a:latin typeface="Arial"/>
                <a:ea typeface="Arial"/>
                <a:cs typeface="Arial"/>
                <a:sym typeface="Aria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01" name="Google Shape;101;p67"/>
          <p:cNvSpPr txBox="1"/>
          <p:nvPr>
            <p:ph idx="6" type="title"/>
          </p:nvPr>
        </p:nvSpPr>
        <p:spPr>
          <a:xfrm>
            <a:off x="6133641" y="2561375"/>
            <a:ext cx="2283300" cy="45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grpSp>
        <p:nvGrpSpPr>
          <p:cNvPr id="102" name="Google Shape;102;p67"/>
          <p:cNvGrpSpPr/>
          <p:nvPr/>
        </p:nvGrpSpPr>
        <p:grpSpPr>
          <a:xfrm rot="2829329">
            <a:off x="5809396" y="-1963316"/>
            <a:ext cx="6039790" cy="5709885"/>
            <a:chOff x="3595021" y="-3828520"/>
            <a:chExt cx="7368361" cy="6965887"/>
          </a:xfrm>
        </p:grpSpPr>
        <p:sp>
          <p:nvSpPr>
            <p:cNvPr id="103" name="Google Shape;103;p67"/>
            <p:cNvSpPr/>
            <p:nvPr/>
          </p:nvSpPr>
          <p:spPr>
            <a:xfrm rot="9621096">
              <a:off x="4393394" y="-2408502"/>
              <a:ext cx="5888441" cy="4692497"/>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7"/>
            <p:cNvSpPr/>
            <p:nvPr/>
          </p:nvSpPr>
          <p:spPr>
            <a:xfrm rot="9423956">
              <a:off x="4335037" y="-2600705"/>
              <a:ext cx="5888472" cy="469252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7"/>
            <p:cNvSpPr/>
            <p:nvPr/>
          </p:nvSpPr>
          <p:spPr>
            <a:xfrm rot="9199474">
              <a:off x="4334968" y="-2756474"/>
              <a:ext cx="5888467" cy="4692517"/>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
    <p:spTree>
      <p:nvGrpSpPr>
        <p:cNvPr id="107" name="Shape 107"/>
        <p:cNvGrpSpPr/>
        <p:nvPr/>
      </p:nvGrpSpPr>
      <p:grpSpPr>
        <a:xfrm>
          <a:off x="0" y="0"/>
          <a:ext cx="0" cy="0"/>
          <a:chOff x="0" y="0"/>
          <a:chExt cx="0" cy="0"/>
        </a:xfrm>
      </p:grpSpPr>
      <p:pic>
        <p:nvPicPr>
          <p:cNvPr id="108" name="Google Shape;108;p68"/>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109" name="Google Shape;109;p68"/>
          <p:cNvSpPr txBox="1"/>
          <p:nvPr>
            <p:ph idx="1" type="subTitle"/>
          </p:nvPr>
        </p:nvSpPr>
        <p:spPr>
          <a:xfrm>
            <a:off x="2075400" y="2458475"/>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10" name="Google Shape;110;p68"/>
          <p:cNvSpPr txBox="1"/>
          <p:nvPr>
            <p:ph type="title"/>
          </p:nvPr>
        </p:nvSpPr>
        <p:spPr>
          <a:xfrm>
            <a:off x="2075350" y="2093450"/>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111" name="Google Shape;111;p68"/>
          <p:cNvSpPr txBox="1"/>
          <p:nvPr>
            <p:ph idx="2" type="subTitle"/>
          </p:nvPr>
        </p:nvSpPr>
        <p:spPr>
          <a:xfrm>
            <a:off x="4785101" y="2458475"/>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12" name="Google Shape;112;p68"/>
          <p:cNvSpPr txBox="1"/>
          <p:nvPr>
            <p:ph idx="3" type="title"/>
          </p:nvPr>
        </p:nvSpPr>
        <p:spPr>
          <a:xfrm>
            <a:off x="4785052" y="2093450"/>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113" name="Google Shape;113;p68"/>
          <p:cNvSpPr txBox="1"/>
          <p:nvPr>
            <p:ph idx="4"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14" name="Google Shape;114;p68"/>
          <p:cNvSpPr txBox="1"/>
          <p:nvPr>
            <p:ph idx="5" type="subTitle"/>
          </p:nvPr>
        </p:nvSpPr>
        <p:spPr>
          <a:xfrm>
            <a:off x="2075400" y="4074300"/>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15" name="Google Shape;115;p68"/>
          <p:cNvSpPr txBox="1"/>
          <p:nvPr>
            <p:ph idx="6" type="title"/>
          </p:nvPr>
        </p:nvSpPr>
        <p:spPr>
          <a:xfrm>
            <a:off x="2075350" y="3709175"/>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116" name="Google Shape;116;p68"/>
          <p:cNvSpPr txBox="1"/>
          <p:nvPr>
            <p:ph idx="7" type="subTitle"/>
          </p:nvPr>
        </p:nvSpPr>
        <p:spPr>
          <a:xfrm>
            <a:off x="4785101" y="4074300"/>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17" name="Google Shape;117;p68"/>
          <p:cNvSpPr txBox="1"/>
          <p:nvPr>
            <p:ph idx="8" type="title"/>
          </p:nvPr>
        </p:nvSpPr>
        <p:spPr>
          <a:xfrm>
            <a:off x="4785052" y="3709175"/>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grpSp>
        <p:nvGrpSpPr>
          <p:cNvPr id="118" name="Google Shape;118;p68"/>
          <p:cNvGrpSpPr/>
          <p:nvPr/>
        </p:nvGrpSpPr>
        <p:grpSpPr>
          <a:xfrm>
            <a:off x="-2217828" y="2610790"/>
            <a:ext cx="4568999" cy="4062044"/>
            <a:chOff x="-2217828" y="2610790"/>
            <a:chExt cx="4568999" cy="4062044"/>
          </a:xfrm>
        </p:grpSpPr>
        <p:sp>
          <p:nvSpPr>
            <p:cNvPr id="119" name="Google Shape;119;p68"/>
            <p:cNvSpPr/>
            <p:nvPr/>
          </p:nvSpPr>
          <p:spPr>
            <a:xfrm rot="750035">
              <a:off x="-1790625" y="3075661"/>
              <a:ext cx="3827674" cy="305027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8"/>
            <p:cNvSpPr/>
            <p:nvPr/>
          </p:nvSpPr>
          <p:spPr>
            <a:xfrm rot="1052453">
              <a:off x="-1847163" y="3116678"/>
              <a:ext cx="3827669" cy="3050268"/>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68"/>
          <p:cNvGrpSpPr/>
          <p:nvPr/>
        </p:nvGrpSpPr>
        <p:grpSpPr>
          <a:xfrm>
            <a:off x="8021159" y="-515085"/>
            <a:ext cx="1620400" cy="1512625"/>
            <a:chOff x="8086534" y="-571310"/>
            <a:chExt cx="1620400" cy="1512625"/>
          </a:xfrm>
        </p:grpSpPr>
        <p:sp>
          <p:nvSpPr>
            <p:cNvPr id="122" name="Google Shape;122;p68"/>
            <p:cNvSpPr/>
            <p:nvPr/>
          </p:nvSpPr>
          <p:spPr>
            <a:xfrm rot="5400000">
              <a:off x="8086534" y="-571310"/>
              <a:ext cx="1475400" cy="1475400"/>
            </a:xfrm>
            <a:prstGeom prst="ellipse">
              <a:avLst/>
            </a:pr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 name="Google Shape;123;p68"/>
            <p:cNvGrpSpPr/>
            <p:nvPr/>
          </p:nvGrpSpPr>
          <p:grpSpPr>
            <a:xfrm>
              <a:off x="8231534" y="-534085"/>
              <a:ext cx="1475400" cy="1475400"/>
              <a:chOff x="6192034" y="-108610"/>
              <a:chExt cx="1475400" cy="1475400"/>
            </a:xfrm>
          </p:grpSpPr>
          <p:sp>
            <p:nvSpPr>
              <p:cNvPr id="124" name="Google Shape;124;p68"/>
              <p:cNvSpPr/>
              <p:nvPr/>
            </p:nvSpPr>
            <p:spPr>
              <a:xfrm rot="5400000">
                <a:off x="6192034" y="-108610"/>
                <a:ext cx="1475400" cy="1475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8"/>
              <p:cNvSpPr/>
              <p:nvPr/>
            </p:nvSpPr>
            <p:spPr>
              <a:xfrm rot="5400000">
                <a:off x="6320125" y="19500"/>
                <a:ext cx="1219200" cy="1219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6" name="Google Shape;126;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_1">
    <p:spTree>
      <p:nvGrpSpPr>
        <p:cNvPr id="127" name="Shape 127"/>
        <p:cNvGrpSpPr/>
        <p:nvPr/>
      </p:nvGrpSpPr>
      <p:grpSpPr>
        <a:xfrm>
          <a:off x="0" y="0"/>
          <a:ext cx="0" cy="0"/>
          <a:chOff x="0" y="0"/>
          <a:chExt cx="0" cy="0"/>
        </a:xfrm>
      </p:grpSpPr>
      <p:pic>
        <p:nvPicPr>
          <p:cNvPr id="128" name="Google Shape;128;p69"/>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129" name="Google Shape;129;p69"/>
          <p:cNvSpPr txBox="1"/>
          <p:nvPr>
            <p:ph idx="1" type="subTitle"/>
          </p:nvPr>
        </p:nvSpPr>
        <p:spPr>
          <a:xfrm>
            <a:off x="703775" y="2306075"/>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30" name="Google Shape;130;p69"/>
          <p:cNvSpPr txBox="1"/>
          <p:nvPr>
            <p:ph type="title"/>
          </p:nvPr>
        </p:nvSpPr>
        <p:spPr>
          <a:xfrm>
            <a:off x="703775" y="1941050"/>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131" name="Google Shape;131;p69"/>
          <p:cNvSpPr txBox="1"/>
          <p:nvPr>
            <p:ph idx="2" type="subTitle"/>
          </p:nvPr>
        </p:nvSpPr>
        <p:spPr>
          <a:xfrm>
            <a:off x="3424857" y="2306075"/>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32" name="Google Shape;132;p69"/>
          <p:cNvSpPr txBox="1"/>
          <p:nvPr>
            <p:ph idx="3" type="title"/>
          </p:nvPr>
        </p:nvSpPr>
        <p:spPr>
          <a:xfrm>
            <a:off x="3424857" y="1941050"/>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133" name="Google Shape;133;p69"/>
          <p:cNvSpPr txBox="1"/>
          <p:nvPr>
            <p:ph idx="4"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34" name="Google Shape;134;p69"/>
          <p:cNvSpPr txBox="1"/>
          <p:nvPr>
            <p:ph idx="5" type="subTitle"/>
          </p:nvPr>
        </p:nvSpPr>
        <p:spPr>
          <a:xfrm>
            <a:off x="703775" y="4074300"/>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35" name="Google Shape;135;p69"/>
          <p:cNvSpPr txBox="1"/>
          <p:nvPr>
            <p:ph idx="6" type="title"/>
          </p:nvPr>
        </p:nvSpPr>
        <p:spPr>
          <a:xfrm>
            <a:off x="703775" y="3709175"/>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136" name="Google Shape;136;p69"/>
          <p:cNvSpPr txBox="1"/>
          <p:nvPr>
            <p:ph idx="7" type="subTitle"/>
          </p:nvPr>
        </p:nvSpPr>
        <p:spPr>
          <a:xfrm>
            <a:off x="3424857" y="4074300"/>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37" name="Google Shape;137;p69"/>
          <p:cNvSpPr txBox="1"/>
          <p:nvPr>
            <p:ph idx="8" type="title"/>
          </p:nvPr>
        </p:nvSpPr>
        <p:spPr>
          <a:xfrm>
            <a:off x="3424857" y="3709175"/>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138" name="Google Shape;138;p69"/>
          <p:cNvSpPr txBox="1"/>
          <p:nvPr>
            <p:ph idx="9" type="subTitle"/>
          </p:nvPr>
        </p:nvSpPr>
        <p:spPr>
          <a:xfrm>
            <a:off x="6145926" y="2306075"/>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39" name="Google Shape;139;p69"/>
          <p:cNvSpPr txBox="1"/>
          <p:nvPr>
            <p:ph idx="13" type="title"/>
          </p:nvPr>
        </p:nvSpPr>
        <p:spPr>
          <a:xfrm>
            <a:off x="6145926" y="1941050"/>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140" name="Google Shape;140;p69"/>
          <p:cNvSpPr txBox="1"/>
          <p:nvPr>
            <p:ph idx="14" type="subTitle"/>
          </p:nvPr>
        </p:nvSpPr>
        <p:spPr>
          <a:xfrm>
            <a:off x="6145926" y="4074300"/>
            <a:ext cx="2283300" cy="52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41" name="Google Shape;141;p69"/>
          <p:cNvSpPr txBox="1"/>
          <p:nvPr>
            <p:ph idx="15" type="title"/>
          </p:nvPr>
        </p:nvSpPr>
        <p:spPr>
          <a:xfrm>
            <a:off x="6145926" y="3709175"/>
            <a:ext cx="2283300" cy="41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grpSp>
        <p:nvGrpSpPr>
          <p:cNvPr id="142" name="Google Shape;142;p69"/>
          <p:cNvGrpSpPr/>
          <p:nvPr/>
        </p:nvGrpSpPr>
        <p:grpSpPr>
          <a:xfrm rot="-5400000">
            <a:off x="8324009" y="4334365"/>
            <a:ext cx="1620400" cy="1512625"/>
            <a:chOff x="8086534" y="-571310"/>
            <a:chExt cx="1620400" cy="1512625"/>
          </a:xfrm>
        </p:grpSpPr>
        <p:sp>
          <p:nvSpPr>
            <p:cNvPr id="143" name="Google Shape;143;p69"/>
            <p:cNvSpPr/>
            <p:nvPr/>
          </p:nvSpPr>
          <p:spPr>
            <a:xfrm rot="5400000">
              <a:off x="8086534" y="-571310"/>
              <a:ext cx="1475400" cy="1475400"/>
            </a:xfrm>
            <a:prstGeom prst="ellipse">
              <a:avLst/>
            </a:pr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69"/>
            <p:cNvGrpSpPr/>
            <p:nvPr/>
          </p:nvGrpSpPr>
          <p:grpSpPr>
            <a:xfrm>
              <a:off x="8231534" y="-534085"/>
              <a:ext cx="1475400" cy="1475400"/>
              <a:chOff x="6192034" y="-108610"/>
              <a:chExt cx="1475400" cy="1475400"/>
            </a:xfrm>
          </p:grpSpPr>
          <p:sp>
            <p:nvSpPr>
              <p:cNvPr id="145" name="Google Shape;145;p69"/>
              <p:cNvSpPr/>
              <p:nvPr/>
            </p:nvSpPr>
            <p:spPr>
              <a:xfrm rot="5400000">
                <a:off x="6192034" y="-108610"/>
                <a:ext cx="1475400" cy="1475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9"/>
              <p:cNvSpPr/>
              <p:nvPr/>
            </p:nvSpPr>
            <p:spPr>
              <a:xfrm rot="5400000">
                <a:off x="6320125" y="19500"/>
                <a:ext cx="1219200" cy="1219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7" name="Google Shape;147;p69"/>
          <p:cNvGrpSpPr/>
          <p:nvPr/>
        </p:nvGrpSpPr>
        <p:grpSpPr>
          <a:xfrm flipH="1" rot="10800000">
            <a:off x="-758470" y="-750652"/>
            <a:ext cx="2983874" cy="2239134"/>
            <a:chOff x="-758470" y="3606823"/>
            <a:chExt cx="2983874" cy="2239134"/>
          </a:xfrm>
        </p:grpSpPr>
        <p:sp>
          <p:nvSpPr>
            <p:cNvPr id="148" name="Google Shape;148;p69"/>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9"/>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9"/>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sp>
        <p:nvSpPr>
          <p:cNvPr id="153" name="Google Shape;153;p70"/>
          <p:cNvSpPr/>
          <p:nvPr>
            <p:ph idx="2" type="pic"/>
          </p:nvPr>
        </p:nvSpPr>
        <p:spPr>
          <a:xfrm>
            <a:off x="0" y="0"/>
            <a:ext cx="4146300" cy="5143500"/>
          </a:xfrm>
          <a:prstGeom prst="rect">
            <a:avLst/>
          </a:prstGeom>
          <a:noFill/>
          <a:ln>
            <a:noFill/>
          </a:ln>
        </p:spPr>
      </p:sp>
      <p:sp>
        <p:nvSpPr>
          <p:cNvPr id="154" name="Google Shape;154;p70"/>
          <p:cNvSpPr txBox="1"/>
          <p:nvPr>
            <p:ph type="title"/>
          </p:nvPr>
        </p:nvSpPr>
        <p:spPr>
          <a:xfrm>
            <a:off x="3786300" y="1012650"/>
            <a:ext cx="4643400" cy="2813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6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5" name="Google Shape;155;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56" name="Shape 156"/>
        <p:cNvGrpSpPr/>
        <p:nvPr/>
      </p:nvGrpSpPr>
      <p:grpSpPr>
        <a:xfrm>
          <a:off x="0" y="0"/>
          <a:ext cx="0" cy="0"/>
          <a:chOff x="0" y="0"/>
          <a:chExt cx="0" cy="0"/>
        </a:xfrm>
      </p:grpSpPr>
      <p:sp>
        <p:nvSpPr>
          <p:cNvPr id="157" name="Google Shape;157;p71"/>
          <p:cNvSpPr/>
          <p:nvPr>
            <p:ph idx="2" type="pic"/>
          </p:nvPr>
        </p:nvSpPr>
        <p:spPr>
          <a:xfrm>
            <a:off x="4942375" y="-1750"/>
            <a:ext cx="4215300" cy="5143500"/>
          </a:xfrm>
          <a:prstGeom prst="rect">
            <a:avLst/>
          </a:prstGeom>
          <a:noFill/>
          <a:ln>
            <a:noFill/>
          </a:ln>
        </p:spPr>
      </p:sp>
      <p:sp>
        <p:nvSpPr>
          <p:cNvPr id="158" name="Google Shape;158;p71"/>
          <p:cNvSpPr txBox="1"/>
          <p:nvPr>
            <p:ph type="title"/>
          </p:nvPr>
        </p:nvSpPr>
        <p:spPr>
          <a:xfrm>
            <a:off x="714175" y="3185625"/>
            <a:ext cx="4686900" cy="49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5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59" name="Google Shape;159;p71"/>
          <p:cNvSpPr txBox="1"/>
          <p:nvPr>
            <p:ph idx="1" type="subTitle"/>
          </p:nvPr>
        </p:nvSpPr>
        <p:spPr>
          <a:xfrm>
            <a:off x="714175" y="1155550"/>
            <a:ext cx="4686900" cy="180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5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160" name="Google Shape;16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72"/>
          <p:cNvSpPr txBox="1"/>
          <p:nvPr>
            <p:ph idx="1" type="body"/>
          </p:nvPr>
        </p:nvSpPr>
        <p:spPr>
          <a:xfrm>
            <a:off x="1665000" y="1928500"/>
            <a:ext cx="2907000" cy="2170200"/>
          </a:xfrm>
          <a:prstGeom prst="rect">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3000">
                <a:solidFill>
                  <a:schemeClr val="dk2"/>
                </a:solidFill>
                <a:latin typeface="Manrope ExtraBold"/>
                <a:ea typeface="Manrope ExtraBold"/>
                <a:cs typeface="Manrope ExtraBold"/>
                <a:sym typeface="Manrope ExtraBold"/>
              </a:defRPr>
            </a:lvl1pPr>
          </a:lstStyle>
          <a:p/>
        </p:txBody>
      </p:sp>
      <p:sp>
        <p:nvSpPr>
          <p:cNvPr id="163" name="Google Shape;163;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latin typeface="Manrope ExtraBold"/>
                <a:ea typeface="Manrope ExtraBold"/>
                <a:cs typeface="Manrope ExtraBold"/>
                <a:sym typeface="Manrope ExtraBold"/>
              </a:defRPr>
            </a:lvl1pPr>
            <a:lvl2pPr lvl="1">
              <a:buNone/>
              <a:defRPr>
                <a:solidFill>
                  <a:schemeClr val="dk2"/>
                </a:solidFill>
                <a:latin typeface="Manrope ExtraBold"/>
                <a:ea typeface="Manrope ExtraBold"/>
                <a:cs typeface="Manrope ExtraBold"/>
                <a:sym typeface="Manrope ExtraBold"/>
              </a:defRPr>
            </a:lvl2pPr>
            <a:lvl3pPr lvl="2">
              <a:buNone/>
              <a:defRPr>
                <a:solidFill>
                  <a:schemeClr val="dk2"/>
                </a:solidFill>
                <a:latin typeface="Manrope ExtraBold"/>
                <a:ea typeface="Manrope ExtraBold"/>
                <a:cs typeface="Manrope ExtraBold"/>
                <a:sym typeface="Manrope ExtraBold"/>
              </a:defRPr>
            </a:lvl3pPr>
            <a:lvl4pPr lvl="3">
              <a:buNone/>
              <a:defRPr>
                <a:solidFill>
                  <a:schemeClr val="dk2"/>
                </a:solidFill>
                <a:latin typeface="Manrope ExtraBold"/>
                <a:ea typeface="Manrope ExtraBold"/>
                <a:cs typeface="Manrope ExtraBold"/>
                <a:sym typeface="Manrope ExtraBold"/>
              </a:defRPr>
            </a:lvl4pPr>
            <a:lvl5pPr lvl="4">
              <a:buNone/>
              <a:defRPr>
                <a:solidFill>
                  <a:schemeClr val="dk2"/>
                </a:solidFill>
                <a:latin typeface="Manrope ExtraBold"/>
                <a:ea typeface="Manrope ExtraBold"/>
                <a:cs typeface="Manrope ExtraBold"/>
                <a:sym typeface="Manrope ExtraBold"/>
              </a:defRPr>
            </a:lvl5pPr>
            <a:lvl6pPr lvl="5">
              <a:buNone/>
              <a:defRPr>
                <a:solidFill>
                  <a:schemeClr val="dk2"/>
                </a:solidFill>
                <a:latin typeface="Manrope ExtraBold"/>
                <a:ea typeface="Manrope ExtraBold"/>
                <a:cs typeface="Manrope ExtraBold"/>
                <a:sym typeface="Manrope ExtraBold"/>
              </a:defRPr>
            </a:lvl6pPr>
            <a:lvl7pPr lvl="6">
              <a:buNone/>
              <a:defRPr>
                <a:solidFill>
                  <a:schemeClr val="dk2"/>
                </a:solidFill>
                <a:latin typeface="Manrope ExtraBold"/>
                <a:ea typeface="Manrope ExtraBold"/>
                <a:cs typeface="Manrope ExtraBold"/>
                <a:sym typeface="Manrope ExtraBold"/>
              </a:defRPr>
            </a:lvl7pPr>
            <a:lvl8pPr lvl="7">
              <a:buNone/>
              <a:defRPr>
                <a:solidFill>
                  <a:schemeClr val="dk2"/>
                </a:solidFill>
                <a:latin typeface="Manrope ExtraBold"/>
                <a:ea typeface="Manrope ExtraBold"/>
                <a:cs typeface="Manrope ExtraBold"/>
                <a:sym typeface="Manrope ExtraBold"/>
              </a:defRPr>
            </a:lvl8pPr>
            <a:lvl9pPr lvl="8">
              <a:buNone/>
              <a:defRPr>
                <a:solidFill>
                  <a:schemeClr val="dk2"/>
                </a:solidFill>
                <a:latin typeface="Manrope ExtraBold"/>
                <a:ea typeface="Manrope ExtraBold"/>
                <a:cs typeface="Manrope ExtraBold"/>
                <a:sym typeface="Manrope Extra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64" name="Shape 164"/>
        <p:cNvGrpSpPr/>
        <p:nvPr/>
      </p:nvGrpSpPr>
      <p:grpSpPr>
        <a:xfrm>
          <a:off x="0" y="0"/>
          <a:ext cx="0" cy="0"/>
          <a:chOff x="0" y="0"/>
          <a:chExt cx="0" cy="0"/>
        </a:xfrm>
      </p:grpSpPr>
      <p:sp>
        <p:nvSpPr>
          <p:cNvPr id="165" name="Google Shape;165;p73"/>
          <p:cNvSpPr txBox="1"/>
          <p:nvPr>
            <p:ph type="title"/>
          </p:nvPr>
        </p:nvSpPr>
        <p:spPr>
          <a:xfrm>
            <a:off x="4114800" y="937025"/>
            <a:ext cx="3780000" cy="16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sz="30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66" name="Google Shape;166;p73"/>
          <p:cNvSpPr txBox="1"/>
          <p:nvPr>
            <p:ph idx="1" type="subTitle"/>
          </p:nvPr>
        </p:nvSpPr>
        <p:spPr>
          <a:xfrm>
            <a:off x="4114800" y="2812100"/>
            <a:ext cx="3857700" cy="88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67" name="Google Shape;167;p73"/>
          <p:cNvSpPr/>
          <p:nvPr>
            <p:ph idx="2" type="pic"/>
          </p:nvPr>
        </p:nvSpPr>
        <p:spPr>
          <a:xfrm>
            <a:off x="0" y="0"/>
            <a:ext cx="2956500" cy="5143500"/>
          </a:xfrm>
          <a:prstGeom prst="rect">
            <a:avLst/>
          </a:prstGeom>
          <a:noFill/>
          <a:ln>
            <a:noFill/>
          </a:ln>
        </p:spPr>
      </p:sp>
      <p:sp>
        <p:nvSpPr>
          <p:cNvPr id="168" name="Google Shape;168;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9" name="Shape 169"/>
        <p:cNvGrpSpPr/>
        <p:nvPr/>
      </p:nvGrpSpPr>
      <p:grpSpPr>
        <a:xfrm>
          <a:off x="0" y="0"/>
          <a:ext cx="0" cy="0"/>
          <a:chOff x="0" y="0"/>
          <a:chExt cx="0" cy="0"/>
        </a:xfrm>
      </p:grpSpPr>
      <p:pic>
        <p:nvPicPr>
          <p:cNvPr id="170" name="Google Shape;170;p74"/>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171" name="Google Shape;171;p74"/>
          <p:cNvSpPr txBox="1"/>
          <p:nvPr>
            <p:ph hasCustomPrompt="1" type="title"/>
          </p:nvPr>
        </p:nvSpPr>
        <p:spPr>
          <a:xfrm>
            <a:off x="714175" y="1467075"/>
            <a:ext cx="7715400" cy="152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7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2" name="Google Shape;172;p74"/>
          <p:cNvSpPr txBox="1"/>
          <p:nvPr>
            <p:ph idx="1" type="subTitle"/>
          </p:nvPr>
        </p:nvSpPr>
        <p:spPr>
          <a:xfrm>
            <a:off x="714300" y="3493675"/>
            <a:ext cx="7715400" cy="432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73" name="Google Shape;173;p74"/>
          <p:cNvGrpSpPr/>
          <p:nvPr/>
        </p:nvGrpSpPr>
        <p:grpSpPr>
          <a:xfrm>
            <a:off x="-758470" y="3606823"/>
            <a:ext cx="2983874" cy="2239134"/>
            <a:chOff x="-758470" y="3606823"/>
            <a:chExt cx="2983874" cy="2239134"/>
          </a:xfrm>
        </p:grpSpPr>
        <p:sp>
          <p:nvSpPr>
            <p:cNvPr id="174" name="Google Shape;174;p74"/>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4"/>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74"/>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178" name="Shape 178"/>
        <p:cNvGrpSpPr/>
        <p:nvPr/>
      </p:nvGrpSpPr>
      <p:grpSpPr>
        <a:xfrm>
          <a:off x="0" y="0"/>
          <a:ext cx="0" cy="0"/>
          <a:chOff x="0" y="0"/>
          <a:chExt cx="0" cy="0"/>
        </a:xfrm>
      </p:grpSpPr>
      <p:sp>
        <p:nvSpPr>
          <p:cNvPr id="179" name="Google Shape;179;p75"/>
          <p:cNvSpPr txBox="1"/>
          <p:nvPr>
            <p:ph type="title"/>
          </p:nvPr>
        </p:nvSpPr>
        <p:spPr>
          <a:xfrm>
            <a:off x="882400" y="713063"/>
            <a:ext cx="4521900" cy="73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4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80" name="Google Shape;180;p75"/>
          <p:cNvSpPr txBox="1"/>
          <p:nvPr>
            <p:ph idx="1" type="subTitle"/>
          </p:nvPr>
        </p:nvSpPr>
        <p:spPr>
          <a:xfrm>
            <a:off x="882400" y="1367663"/>
            <a:ext cx="4521900" cy="35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 name="Google Shape;181;p75"/>
          <p:cNvSpPr txBox="1"/>
          <p:nvPr>
            <p:ph idx="2" type="title"/>
          </p:nvPr>
        </p:nvSpPr>
        <p:spPr>
          <a:xfrm>
            <a:off x="882400" y="3394438"/>
            <a:ext cx="4521900" cy="73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4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82" name="Google Shape;182;p75"/>
          <p:cNvSpPr txBox="1"/>
          <p:nvPr>
            <p:ph idx="3" type="subTitle"/>
          </p:nvPr>
        </p:nvSpPr>
        <p:spPr>
          <a:xfrm>
            <a:off x="882400" y="4049038"/>
            <a:ext cx="4521900" cy="35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3" name="Google Shape;183;p75"/>
          <p:cNvSpPr txBox="1"/>
          <p:nvPr>
            <p:ph idx="4" type="title"/>
          </p:nvPr>
        </p:nvSpPr>
        <p:spPr>
          <a:xfrm>
            <a:off x="882400" y="2084725"/>
            <a:ext cx="4521900" cy="73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47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84" name="Google Shape;184;p75"/>
          <p:cNvSpPr txBox="1"/>
          <p:nvPr>
            <p:ph idx="5" type="subTitle"/>
          </p:nvPr>
        </p:nvSpPr>
        <p:spPr>
          <a:xfrm>
            <a:off x="882400" y="2739325"/>
            <a:ext cx="4521900" cy="35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5" name="Google Shape;185;p75"/>
          <p:cNvSpPr/>
          <p:nvPr>
            <p:ph idx="6" type="pic"/>
          </p:nvPr>
        </p:nvSpPr>
        <p:spPr>
          <a:xfrm>
            <a:off x="6447525" y="-1750"/>
            <a:ext cx="2710200" cy="5143500"/>
          </a:xfrm>
          <a:prstGeom prst="rect">
            <a:avLst/>
          </a:prstGeom>
          <a:noFill/>
          <a:ln>
            <a:noFill/>
          </a:ln>
        </p:spPr>
      </p:sp>
      <p:sp>
        <p:nvSpPr>
          <p:cNvPr id="186" name="Google Shape;186;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2">
    <p:spTree>
      <p:nvGrpSpPr>
        <p:cNvPr id="187" name="Shape 187"/>
        <p:cNvGrpSpPr/>
        <p:nvPr/>
      </p:nvGrpSpPr>
      <p:grpSpPr>
        <a:xfrm>
          <a:off x="0" y="0"/>
          <a:ext cx="0" cy="0"/>
          <a:chOff x="0" y="0"/>
          <a:chExt cx="0" cy="0"/>
        </a:xfrm>
      </p:grpSpPr>
      <p:pic>
        <p:nvPicPr>
          <p:cNvPr id="188" name="Google Shape;188;p76"/>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189" name="Google Shape;189;p76"/>
          <p:cNvSpPr txBox="1"/>
          <p:nvPr>
            <p:ph idx="1" type="subTitle"/>
          </p:nvPr>
        </p:nvSpPr>
        <p:spPr>
          <a:xfrm>
            <a:off x="714225" y="3809100"/>
            <a:ext cx="2283300" cy="79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0" name="Google Shape;190;p76"/>
          <p:cNvSpPr txBox="1"/>
          <p:nvPr>
            <p:ph type="title"/>
          </p:nvPr>
        </p:nvSpPr>
        <p:spPr>
          <a:xfrm>
            <a:off x="714175" y="3399575"/>
            <a:ext cx="2283300" cy="45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191" name="Google Shape;191;p76"/>
          <p:cNvSpPr txBox="1"/>
          <p:nvPr>
            <p:ph idx="2"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192" name="Google Shape;192;p76"/>
          <p:cNvSpPr txBox="1"/>
          <p:nvPr>
            <p:ph idx="3" type="subTitle"/>
          </p:nvPr>
        </p:nvSpPr>
        <p:spPr>
          <a:xfrm>
            <a:off x="6140125" y="3809100"/>
            <a:ext cx="2283300" cy="79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3" name="Google Shape;193;p76"/>
          <p:cNvSpPr txBox="1"/>
          <p:nvPr>
            <p:ph idx="4" type="title"/>
          </p:nvPr>
        </p:nvSpPr>
        <p:spPr>
          <a:xfrm>
            <a:off x="6140075" y="3399575"/>
            <a:ext cx="2283300" cy="45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194" name="Google Shape;194;p76"/>
          <p:cNvSpPr txBox="1"/>
          <p:nvPr>
            <p:ph idx="5" type="subTitle"/>
          </p:nvPr>
        </p:nvSpPr>
        <p:spPr>
          <a:xfrm>
            <a:off x="3427150" y="3809100"/>
            <a:ext cx="2283300" cy="79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5" name="Google Shape;195;p76"/>
          <p:cNvSpPr txBox="1"/>
          <p:nvPr>
            <p:ph idx="6" type="title"/>
          </p:nvPr>
        </p:nvSpPr>
        <p:spPr>
          <a:xfrm>
            <a:off x="3427100" y="3399575"/>
            <a:ext cx="2283300" cy="45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196" name="Google Shape;196;p76"/>
          <p:cNvSpPr txBox="1"/>
          <p:nvPr>
            <p:ph idx="7" type="title"/>
          </p:nvPr>
        </p:nvSpPr>
        <p:spPr>
          <a:xfrm>
            <a:off x="1307275" y="1357600"/>
            <a:ext cx="1097100" cy="3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2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97" name="Google Shape;197;p76"/>
          <p:cNvSpPr txBox="1"/>
          <p:nvPr>
            <p:ph idx="8" type="title"/>
          </p:nvPr>
        </p:nvSpPr>
        <p:spPr>
          <a:xfrm>
            <a:off x="4020200" y="1357600"/>
            <a:ext cx="1097100" cy="3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2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98" name="Google Shape;198;p76"/>
          <p:cNvSpPr txBox="1"/>
          <p:nvPr>
            <p:ph idx="9" type="title"/>
          </p:nvPr>
        </p:nvSpPr>
        <p:spPr>
          <a:xfrm>
            <a:off x="6733225" y="1357600"/>
            <a:ext cx="1097100" cy="3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2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199" name="Google Shape;199;p76"/>
          <p:cNvGrpSpPr/>
          <p:nvPr/>
        </p:nvGrpSpPr>
        <p:grpSpPr>
          <a:xfrm flipH="1" rot="10800000">
            <a:off x="-758470" y="-750652"/>
            <a:ext cx="2983874" cy="2239134"/>
            <a:chOff x="-758470" y="3606823"/>
            <a:chExt cx="2983874" cy="2239134"/>
          </a:xfrm>
        </p:grpSpPr>
        <p:sp>
          <p:nvSpPr>
            <p:cNvPr id="200" name="Google Shape;200;p76"/>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76"/>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76"/>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pic>
        <p:nvPicPr>
          <p:cNvPr id="15" name="Google Shape;15;p59"/>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16" name="Google Shape;16;p59"/>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7" name="Google Shape;17;p59"/>
          <p:cNvSpPr txBox="1"/>
          <p:nvPr>
            <p:ph idx="1" type="subTitle"/>
          </p:nvPr>
        </p:nvSpPr>
        <p:spPr>
          <a:xfrm>
            <a:off x="714175" y="1205575"/>
            <a:ext cx="77154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grpSp>
        <p:nvGrpSpPr>
          <p:cNvPr id="18" name="Google Shape;18;p59"/>
          <p:cNvGrpSpPr/>
          <p:nvPr/>
        </p:nvGrpSpPr>
        <p:grpSpPr>
          <a:xfrm>
            <a:off x="8086534" y="-571310"/>
            <a:ext cx="1620400" cy="1512625"/>
            <a:chOff x="8086534" y="-571310"/>
            <a:chExt cx="1620400" cy="1512625"/>
          </a:xfrm>
        </p:grpSpPr>
        <p:sp>
          <p:nvSpPr>
            <p:cNvPr id="19" name="Google Shape;19;p59"/>
            <p:cNvSpPr/>
            <p:nvPr/>
          </p:nvSpPr>
          <p:spPr>
            <a:xfrm rot="5400000">
              <a:off x="8086534" y="-571310"/>
              <a:ext cx="1475400" cy="1475400"/>
            </a:xfrm>
            <a:prstGeom prst="ellipse">
              <a:avLst/>
            </a:pr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59"/>
            <p:cNvGrpSpPr/>
            <p:nvPr/>
          </p:nvGrpSpPr>
          <p:grpSpPr>
            <a:xfrm>
              <a:off x="8231534" y="-534085"/>
              <a:ext cx="1475400" cy="1475400"/>
              <a:chOff x="6192034" y="-108610"/>
              <a:chExt cx="1475400" cy="1475400"/>
            </a:xfrm>
          </p:grpSpPr>
          <p:sp>
            <p:nvSpPr>
              <p:cNvPr id="21" name="Google Shape;21;p59"/>
              <p:cNvSpPr/>
              <p:nvPr/>
            </p:nvSpPr>
            <p:spPr>
              <a:xfrm rot="5400000">
                <a:off x="6192034" y="-108610"/>
                <a:ext cx="1475400" cy="1475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9"/>
              <p:cNvSpPr/>
              <p:nvPr/>
            </p:nvSpPr>
            <p:spPr>
              <a:xfrm rot="5400000">
                <a:off x="6320125" y="19500"/>
                <a:ext cx="1219200" cy="1219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3" name="Google Shape;23;p59"/>
          <p:cNvGrpSpPr/>
          <p:nvPr/>
        </p:nvGrpSpPr>
        <p:grpSpPr>
          <a:xfrm>
            <a:off x="-758470" y="3606823"/>
            <a:ext cx="2983874" cy="2239134"/>
            <a:chOff x="-758470" y="3606823"/>
            <a:chExt cx="2983874" cy="2239134"/>
          </a:xfrm>
        </p:grpSpPr>
        <p:sp>
          <p:nvSpPr>
            <p:cNvPr id="24" name="Google Shape;24;p59"/>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9"/>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9"/>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 name="Google Shape;2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204" name="Shape 204"/>
        <p:cNvGrpSpPr/>
        <p:nvPr/>
      </p:nvGrpSpPr>
      <p:grpSpPr>
        <a:xfrm>
          <a:off x="0" y="0"/>
          <a:ext cx="0" cy="0"/>
          <a:chOff x="0" y="0"/>
          <a:chExt cx="0" cy="0"/>
        </a:xfrm>
      </p:grpSpPr>
      <p:pic>
        <p:nvPicPr>
          <p:cNvPr id="205" name="Google Shape;205;p77"/>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06" name="Google Shape;206;p77"/>
          <p:cNvSpPr txBox="1"/>
          <p:nvPr>
            <p:ph type="title"/>
          </p:nvPr>
        </p:nvSpPr>
        <p:spPr>
          <a:xfrm>
            <a:off x="5729400" y="1190300"/>
            <a:ext cx="2700300" cy="110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07" name="Google Shape;207;p77"/>
          <p:cNvSpPr txBox="1"/>
          <p:nvPr>
            <p:ph idx="1" type="subTitle"/>
          </p:nvPr>
        </p:nvSpPr>
        <p:spPr>
          <a:xfrm>
            <a:off x="5729400" y="2526200"/>
            <a:ext cx="2700300" cy="10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pic>
        <p:nvPicPr>
          <p:cNvPr id="208" name="Google Shape;208;p77"/>
          <p:cNvPicPr preferRelativeResize="0"/>
          <p:nvPr/>
        </p:nvPicPr>
        <p:blipFill rotWithShape="1">
          <a:blip r:embed="rId3">
            <a:alphaModFix/>
          </a:blip>
          <a:srcRect b="0" l="78179" r="0" t="0"/>
          <a:stretch/>
        </p:blipFill>
        <p:spPr>
          <a:xfrm>
            <a:off x="-18798" y="0"/>
            <a:ext cx="1475400" cy="5143499"/>
          </a:xfrm>
          <a:prstGeom prst="rect">
            <a:avLst/>
          </a:prstGeom>
          <a:noFill/>
          <a:ln>
            <a:noFill/>
          </a:ln>
        </p:spPr>
      </p:pic>
      <p:sp>
        <p:nvSpPr>
          <p:cNvPr id="209" name="Google Shape;209;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210" name="Shape 210"/>
        <p:cNvGrpSpPr/>
        <p:nvPr/>
      </p:nvGrpSpPr>
      <p:grpSpPr>
        <a:xfrm>
          <a:off x="0" y="0"/>
          <a:ext cx="0" cy="0"/>
          <a:chOff x="0" y="0"/>
          <a:chExt cx="0" cy="0"/>
        </a:xfrm>
      </p:grpSpPr>
      <p:pic>
        <p:nvPicPr>
          <p:cNvPr id="211" name="Google Shape;211;p78"/>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12" name="Google Shape;212;p78"/>
          <p:cNvSpPr txBox="1"/>
          <p:nvPr>
            <p:ph type="title"/>
          </p:nvPr>
        </p:nvSpPr>
        <p:spPr>
          <a:xfrm>
            <a:off x="1871700" y="1195303"/>
            <a:ext cx="2700300" cy="1108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13" name="Google Shape;213;p78"/>
          <p:cNvSpPr txBox="1"/>
          <p:nvPr>
            <p:ph idx="1" type="subTitle"/>
          </p:nvPr>
        </p:nvSpPr>
        <p:spPr>
          <a:xfrm>
            <a:off x="1871700" y="2531203"/>
            <a:ext cx="2700300" cy="104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grpSp>
        <p:nvGrpSpPr>
          <p:cNvPr id="214" name="Google Shape;214;p78"/>
          <p:cNvGrpSpPr/>
          <p:nvPr/>
        </p:nvGrpSpPr>
        <p:grpSpPr>
          <a:xfrm flipH="1" rot="-4134734">
            <a:off x="-4768369" y="-1447495"/>
            <a:ext cx="8502955" cy="8038508"/>
            <a:chOff x="3595021" y="-3828520"/>
            <a:chExt cx="7368361" cy="6965887"/>
          </a:xfrm>
        </p:grpSpPr>
        <p:sp>
          <p:nvSpPr>
            <p:cNvPr id="215" name="Google Shape;215;p78"/>
            <p:cNvSpPr/>
            <p:nvPr/>
          </p:nvSpPr>
          <p:spPr>
            <a:xfrm rot="9621096">
              <a:off x="4393394" y="-2408502"/>
              <a:ext cx="5888441" cy="4692497"/>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8"/>
            <p:cNvSpPr/>
            <p:nvPr/>
          </p:nvSpPr>
          <p:spPr>
            <a:xfrm rot="9423956">
              <a:off x="4335037" y="-2600705"/>
              <a:ext cx="5888472" cy="469252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8"/>
            <p:cNvSpPr/>
            <p:nvPr/>
          </p:nvSpPr>
          <p:spPr>
            <a:xfrm rot="9199474">
              <a:off x="4334968" y="-2756474"/>
              <a:ext cx="5888467" cy="4692517"/>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219" name="Shape 219"/>
        <p:cNvGrpSpPr/>
        <p:nvPr/>
      </p:nvGrpSpPr>
      <p:grpSpPr>
        <a:xfrm>
          <a:off x="0" y="0"/>
          <a:ext cx="0" cy="0"/>
          <a:chOff x="0" y="0"/>
          <a:chExt cx="0" cy="0"/>
        </a:xfrm>
      </p:grpSpPr>
      <p:pic>
        <p:nvPicPr>
          <p:cNvPr id="220" name="Google Shape;220;p79"/>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21" name="Google Shape;221;p79"/>
          <p:cNvSpPr txBox="1"/>
          <p:nvPr>
            <p:ph type="title"/>
          </p:nvPr>
        </p:nvSpPr>
        <p:spPr>
          <a:xfrm>
            <a:off x="1171375" y="1187015"/>
            <a:ext cx="2700300" cy="110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22" name="Google Shape;222;p79"/>
          <p:cNvSpPr txBox="1"/>
          <p:nvPr>
            <p:ph idx="1" type="subTitle"/>
          </p:nvPr>
        </p:nvSpPr>
        <p:spPr>
          <a:xfrm>
            <a:off x="1171375" y="2522915"/>
            <a:ext cx="2700300" cy="10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grpSp>
        <p:nvGrpSpPr>
          <p:cNvPr id="223" name="Google Shape;223;p79"/>
          <p:cNvGrpSpPr/>
          <p:nvPr/>
        </p:nvGrpSpPr>
        <p:grpSpPr>
          <a:xfrm>
            <a:off x="4891078" y="-2044350"/>
            <a:ext cx="8681492" cy="8443619"/>
            <a:chOff x="4814878" y="-2044350"/>
            <a:chExt cx="8681492" cy="8443619"/>
          </a:xfrm>
        </p:grpSpPr>
        <p:sp>
          <p:nvSpPr>
            <p:cNvPr id="224" name="Google Shape;224;p79"/>
            <p:cNvSpPr/>
            <p:nvPr/>
          </p:nvSpPr>
          <p:spPr>
            <a:xfrm rot="-8100029">
              <a:off x="5708338" y="-453681"/>
              <a:ext cx="6603402" cy="526229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9"/>
            <p:cNvSpPr/>
            <p:nvPr/>
          </p:nvSpPr>
          <p:spPr>
            <a:xfrm rot="-7960094">
              <a:off x="5825113" y="-453732"/>
              <a:ext cx="6603450" cy="526233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79"/>
            <p:cNvSpPr/>
            <p:nvPr/>
          </p:nvSpPr>
          <p:spPr>
            <a:xfrm rot="-7841343">
              <a:off x="5934500" y="-453679"/>
              <a:ext cx="6603421" cy="526231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9"/>
            <p:cNvSpPr/>
            <p:nvPr/>
          </p:nvSpPr>
          <p:spPr>
            <a:xfrm rot="-7690894">
              <a:off x="6085423" y="-453708"/>
              <a:ext cx="6603447" cy="5262335"/>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79"/>
          <p:cNvGrpSpPr/>
          <p:nvPr/>
        </p:nvGrpSpPr>
        <p:grpSpPr>
          <a:xfrm>
            <a:off x="-758470" y="3606823"/>
            <a:ext cx="2983874" cy="2239134"/>
            <a:chOff x="-758470" y="3606823"/>
            <a:chExt cx="2983874" cy="2239134"/>
          </a:xfrm>
        </p:grpSpPr>
        <p:sp>
          <p:nvSpPr>
            <p:cNvPr id="229" name="Google Shape;229;p79"/>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9"/>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79"/>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 name="Google Shape;232;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_1">
    <p:spTree>
      <p:nvGrpSpPr>
        <p:cNvPr id="233" name="Shape 233"/>
        <p:cNvGrpSpPr/>
        <p:nvPr/>
      </p:nvGrpSpPr>
      <p:grpSpPr>
        <a:xfrm>
          <a:off x="0" y="0"/>
          <a:ext cx="0" cy="0"/>
          <a:chOff x="0" y="0"/>
          <a:chExt cx="0" cy="0"/>
        </a:xfrm>
      </p:grpSpPr>
      <p:pic>
        <p:nvPicPr>
          <p:cNvPr id="234" name="Google Shape;234;p80"/>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35" name="Google Shape;235;p80"/>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236" name="Google Shape;236;p80"/>
          <p:cNvGrpSpPr/>
          <p:nvPr/>
        </p:nvGrpSpPr>
        <p:grpSpPr>
          <a:xfrm rot="10800000">
            <a:off x="7107379" y="-777377"/>
            <a:ext cx="2983874" cy="2239134"/>
            <a:chOff x="-758470" y="3606823"/>
            <a:chExt cx="2983874" cy="2239134"/>
          </a:xfrm>
        </p:grpSpPr>
        <p:sp>
          <p:nvSpPr>
            <p:cNvPr id="237" name="Google Shape;237;p80"/>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80"/>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80"/>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 name="Google Shape;240;p80"/>
          <p:cNvGrpSpPr/>
          <p:nvPr/>
        </p:nvGrpSpPr>
        <p:grpSpPr>
          <a:xfrm>
            <a:off x="-2217828" y="2610790"/>
            <a:ext cx="4568999" cy="4062044"/>
            <a:chOff x="-2217828" y="2610790"/>
            <a:chExt cx="4568999" cy="4062044"/>
          </a:xfrm>
        </p:grpSpPr>
        <p:sp>
          <p:nvSpPr>
            <p:cNvPr id="241" name="Google Shape;241;p80"/>
            <p:cNvSpPr/>
            <p:nvPr/>
          </p:nvSpPr>
          <p:spPr>
            <a:xfrm rot="750035">
              <a:off x="-1790625" y="3075661"/>
              <a:ext cx="3827674" cy="305027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80"/>
            <p:cNvSpPr/>
            <p:nvPr/>
          </p:nvSpPr>
          <p:spPr>
            <a:xfrm rot="1052453">
              <a:off x="-1847163" y="3116678"/>
              <a:ext cx="3827669" cy="3050268"/>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4" name="Shape 244"/>
        <p:cNvGrpSpPr/>
        <p:nvPr/>
      </p:nvGrpSpPr>
      <p:grpSpPr>
        <a:xfrm>
          <a:off x="0" y="0"/>
          <a:ext cx="0" cy="0"/>
          <a:chOff x="0" y="0"/>
          <a:chExt cx="0" cy="0"/>
        </a:xfrm>
      </p:grpSpPr>
      <p:pic>
        <p:nvPicPr>
          <p:cNvPr id="245" name="Google Shape;245;p81"/>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46" name="Google Shape;246;p81"/>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247" name="Google Shape;247;p81"/>
          <p:cNvGrpSpPr/>
          <p:nvPr/>
        </p:nvGrpSpPr>
        <p:grpSpPr>
          <a:xfrm>
            <a:off x="-758470" y="3606823"/>
            <a:ext cx="2983874" cy="2239134"/>
            <a:chOff x="-758470" y="3606823"/>
            <a:chExt cx="2983874" cy="2239134"/>
          </a:xfrm>
        </p:grpSpPr>
        <p:sp>
          <p:nvSpPr>
            <p:cNvPr id="248" name="Google Shape;248;p81"/>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81"/>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81"/>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_1">
    <p:spTree>
      <p:nvGrpSpPr>
        <p:cNvPr id="252" name="Shape 252"/>
        <p:cNvGrpSpPr/>
        <p:nvPr/>
      </p:nvGrpSpPr>
      <p:grpSpPr>
        <a:xfrm>
          <a:off x="0" y="0"/>
          <a:ext cx="0" cy="0"/>
          <a:chOff x="0" y="0"/>
          <a:chExt cx="0" cy="0"/>
        </a:xfrm>
      </p:grpSpPr>
      <p:pic>
        <p:nvPicPr>
          <p:cNvPr id="253" name="Google Shape;253;p82"/>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54" name="Google Shape;254;p82"/>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255" name="Google Shape;255;p82"/>
          <p:cNvGrpSpPr/>
          <p:nvPr/>
        </p:nvGrpSpPr>
        <p:grpSpPr>
          <a:xfrm rot="5400000">
            <a:off x="-660166" y="4334365"/>
            <a:ext cx="1620400" cy="1512625"/>
            <a:chOff x="8086534" y="-571310"/>
            <a:chExt cx="1620400" cy="1512625"/>
          </a:xfrm>
        </p:grpSpPr>
        <p:sp>
          <p:nvSpPr>
            <p:cNvPr id="256" name="Google Shape;256;p82"/>
            <p:cNvSpPr/>
            <p:nvPr/>
          </p:nvSpPr>
          <p:spPr>
            <a:xfrm rot="5400000">
              <a:off x="8086534" y="-571310"/>
              <a:ext cx="1475400" cy="1475400"/>
            </a:xfrm>
            <a:prstGeom prst="ellipse">
              <a:avLst/>
            </a:pr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7" name="Google Shape;257;p82"/>
            <p:cNvGrpSpPr/>
            <p:nvPr/>
          </p:nvGrpSpPr>
          <p:grpSpPr>
            <a:xfrm>
              <a:off x="8231534" y="-534085"/>
              <a:ext cx="1475400" cy="1475400"/>
              <a:chOff x="6192034" y="-108610"/>
              <a:chExt cx="1475400" cy="1475400"/>
            </a:xfrm>
          </p:grpSpPr>
          <p:sp>
            <p:nvSpPr>
              <p:cNvPr id="258" name="Google Shape;258;p82"/>
              <p:cNvSpPr/>
              <p:nvPr/>
            </p:nvSpPr>
            <p:spPr>
              <a:xfrm rot="5400000">
                <a:off x="6192034" y="-108610"/>
                <a:ext cx="1475400" cy="1475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82"/>
              <p:cNvSpPr/>
              <p:nvPr/>
            </p:nvSpPr>
            <p:spPr>
              <a:xfrm rot="5400000">
                <a:off x="6320125" y="19500"/>
                <a:ext cx="1219200" cy="1219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0" name="Google Shape;260;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5_1_1_1_1_1_1_1_1">
    <p:spTree>
      <p:nvGrpSpPr>
        <p:cNvPr id="261" name="Shape 261"/>
        <p:cNvGrpSpPr/>
        <p:nvPr/>
      </p:nvGrpSpPr>
      <p:grpSpPr>
        <a:xfrm>
          <a:off x="0" y="0"/>
          <a:ext cx="0" cy="0"/>
          <a:chOff x="0" y="0"/>
          <a:chExt cx="0" cy="0"/>
        </a:xfrm>
      </p:grpSpPr>
      <p:pic>
        <p:nvPicPr>
          <p:cNvPr id="262" name="Google Shape;262;p83"/>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63" name="Google Shape;263;p83"/>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264" name="Google Shape;264;p83"/>
          <p:cNvGrpSpPr/>
          <p:nvPr/>
        </p:nvGrpSpPr>
        <p:grpSpPr>
          <a:xfrm flipH="1" rot="-2359284">
            <a:off x="-2573882" y="-2086173"/>
            <a:ext cx="5571011" cy="5267153"/>
            <a:chOff x="3595021" y="-3828520"/>
            <a:chExt cx="7368361" cy="6965887"/>
          </a:xfrm>
        </p:grpSpPr>
        <p:sp>
          <p:nvSpPr>
            <p:cNvPr id="265" name="Google Shape;265;p83"/>
            <p:cNvSpPr/>
            <p:nvPr/>
          </p:nvSpPr>
          <p:spPr>
            <a:xfrm rot="9621096">
              <a:off x="4393394" y="-2408502"/>
              <a:ext cx="5888441" cy="4692497"/>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3"/>
            <p:cNvSpPr/>
            <p:nvPr/>
          </p:nvSpPr>
          <p:spPr>
            <a:xfrm rot="9423956">
              <a:off x="4335037" y="-2600705"/>
              <a:ext cx="5888472" cy="469252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83"/>
            <p:cNvSpPr/>
            <p:nvPr/>
          </p:nvSpPr>
          <p:spPr>
            <a:xfrm rot="9199474">
              <a:off x="4334968" y="-2756474"/>
              <a:ext cx="5888467" cy="4692517"/>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83"/>
          <p:cNvGrpSpPr/>
          <p:nvPr/>
        </p:nvGrpSpPr>
        <p:grpSpPr>
          <a:xfrm flipH="1">
            <a:off x="7107379" y="3606823"/>
            <a:ext cx="2983874" cy="2239134"/>
            <a:chOff x="-758470" y="3606823"/>
            <a:chExt cx="2983874" cy="2239134"/>
          </a:xfrm>
        </p:grpSpPr>
        <p:sp>
          <p:nvSpPr>
            <p:cNvPr id="269" name="Google Shape;269;p83"/>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83"/>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83"/>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273" name="Shape 273"/>
        <p:cNvGrpSpPr/>
        <p:nvPr/>
      </p:nvGrpSpPr>
      <p:grpSpPr>
        <a:xfrm>
          <a:off x="0" y="0"/>
          <a:ext cx="0" cy="0"/>
          <a:chOff x="0" y="0"/>
          <a:chExt cx="0" cy="0"/>
        </a:xfrm>
      </p:grpSpPr>
      <p:pic>
        <p:nvPicPr>
          <p:cNvPr id="274" name="Google Shape;274;p84"/>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75" name="Google Shape;275;p84"/>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276" name="Google Shape;276;p84"/>
          <p:cNvGrpSpPr/>
          <p:nvPr/>
        </p:nvGrpSpPr>
        <p:grpSpPr>
          <a:xfrm rot="10800000">
            <a:off x="7107379" y="-777377"/>
            <a:ext cx="2983874" cy="2239134"/>
            <a:chOff x="-758470" y="3606823"/>
            <a:chExt cx="2983874" cy="2239134"/>
          </a:xfrm>
        </p:grpSpPr>
        <p:sp>
          <p:nvSpPr>
            <p:cNvPr id="277" name="Google Shape;277;p84"/>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4"/>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84"/>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p84"/>
          <p:cNvGrpSpPr/>
          <p:nvPr/>
        </p:nvGrpSpPr>
        <p:grpSpPr>
          <a:xfrm>
            <a:off x="-834670" y="3683023"/>
            <a:ext cx="2983874" cy="2239134"/>
            <a:chOff x="-758470" y="3606823"/>
            <a:chExt cx="2983874" cy="2239134"/>
          </a:xfrm>
        </p:grpSpPr>
        <p:sp>
          <p:nvSpPr>
            <p:cNvPr id="281" name="Google Shape;281;p84"/>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84"/>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84"/>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4" name="Google Shape;284;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285" name="Shape 285"/>
        <p:cNvGrpSpPr/>
        <p:nvPr/>
      </p:nvGrpSpPr>
      <p:grpSpPr>
        <a:xfrm>
          <a:off x="0" y="0"/>
          <a:ext cx="0" cy="0"/>
          <a:chOff x="0" y="0"/>
          <a:chExt cx="0" cy="0"/>
        </a:xfrm>
      </p:grpSpPr>
      <p:pic>
        <p:nvPicPr>
          <p:cNvPr id="286" name="Google Shape;286;p85"/>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87" name="Google Shape;287;p85"/>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288" name="Google Shape;288;p85"/>
          <p:cNvGrpSpPr/>
          <p:nvPr/>
        </p:nvGrpSpPr>
        <p:grpSpPr>
          <a:xfrm rot="10800000">
            <a:off x="6954979" y="-777377"/>
            <a:ext cx="2983874" cy="2239134"/>
            <a:chOff x="-758470" y="3606823"/>
            <a:chExt cx="2983874" cy="2239134"/>
          </a:xfrm>
        </p:grpSpPr>
        <p:sp>
          <p:nvSpPr>
            <p:cNvPr id="289" name="Google Shape;289;p85"/>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85"/>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85"/>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_1">
    <p:spTree>
      <p:nvGrpSpPr>
        <p:cNvPr id="293" name="Shape 293"/>
        <p:cNvGrpSpPr/>
        <p:nvPr/>
      </p:nvGrpSpPr>
      <p:grpSpPr>
        <a:xfrm>
          <a:off x="0" y="0"/>
          <a:ext cx="0" cy="0"/>
          <a:chOff x="0" y="0"/>
          <a:chExt cx="0" cy="0"/>
        </a:xfrm>
      </p:grpSpPr>
      <p:pic>
        <p:nvPicPr>
          <p:cNvPr id="294" name="Google Shape;294;p86"/>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295" name="Google Shape;295;p86"/>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296" name="Google Shape;296;p86"/>
          <p:cNvGrpSpPr/>
          <p:nvPr/>
        </p:nvGrpSpPr>
        <p:grpSpPr>
          <a:xfrm>
            <a:off x="5690277" y="2899139"/>
            <a:ext cx="6584310" cy="4382961"/>
            <a:chOff x="4645171" y="3143664"/>
            <a:chExt cx="8029647" cy="4025497"/>
          </a:xfrm>
        </p:grpSpPr>
        <p:sp>
          <p:nvSpPr>
            <p:cNvPr id="297" name="Google Shape;297;p86"/>
            <p:cNvSpPr/>
            <p:nvPr/>
          </p:nvSpPr>
          <p:spPr>
            <a:xfrm flipH="1" rot="156885">
              <a:off x="4766261" y="3318581"/>
              <a:ext cx="7743108" cy="3273576"/>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6"/>
            <p:cNvSpPr/>
            <p:nvPr/>
          </p:nvSpPr>
          <p:spPr>
            <a:xfrm flipH="1" rot="341553">
              <a:off x="4788433" y="3519618"/>
              <a:ext cx="7743123" cy="327359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28" name="Shape 28"/>
        <p:cNvGrpSpPr/>
        <p:nvPr/>
      </p:nvGrpSpPr>
      <p:grpSpPr>
        <a:xfrm>
          <a:off x="0" y="0"/>
          <a:ext cx="0" cy="0"/>
          <a:chOff x="0" y="0"/>
          <a:chExt cx="0" cy="0"/>
        </a:xfrm>
      </p:grpSpPr>
      <p:pic>
        <p:nvPicPr>
          <p:cNvPr id="29" name="Google Shape;29;p60"/>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30" name="Google Shape;30;p60"/>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1" name="Google Shape;31;p60"/>
          <p:cNvSpPr txBox="1"/>
          <p:nvPr>
            <p:ph idx="1" type="subTitle"/>
          </p:nvPr>
        </p:nvSpPr>
        <p:spPr>
          <a:xfrm>
            <a:off x="714219" y="2350100"/>
            <a:ext cx="2262900" cy="49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2" name="Google Shape;32;p60"/>
          <p:cNvSpPr txBox="1"/>
          <p:nvPr>
            <p:ph idx="2" type="title"/>
          </p:nvPr>
        </p:nvSpPr>
        <p:spPr>
          <a:xfrm>
            <a:off x="714175" y="1704457"/>
            <a:ext cx="22629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0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33" name="Google Shape;33;p60"/>
          <p:cNvSpPr txBox="1"/>
          <p:nvPr>
            <p:ph idx="3" type="title"/>
          </p:nvPr>
        </p:nvSpPr>
        <p:spPr>
          <a:xfrm>
            <a:off x="798868" y="1315325"/>
            <a:ext cx="668100" cy="342600"/>
          </a:xfrm>
          <a:prstGeom prst="rect">
            <a:avLst/>
          </a:prstGeom>
          <a:solidFill>
            <a:srgbClr val="FFFFFF">
              <a:alpha val="43921"/>
            </a:srgbClr>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0" sz="21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 name="Google Shape;34;p60"/>
          <p:cNvSpPr txBox="1"/>
          <p:nvPr>
            <p:ph idx="4" type="subTitle"/>
          </p:nvPr>
        </p:nvSpPr>
        <p:spPr>
          <a:xfrm>
            <a:off x="714219" y="4096200"/>
            <a:ext cx="2262900" cy="49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5" name="Google Shape;35;p60"/>
          <p:cNvSpPr txBox="1"/>
          <p:nvPr>
            <p:ph idx="5" type="title"/>
          </p:nvPr>
        </p:nvSpPr>
        <p:spPr>
          <a:xfrm>
            <a:off x="714175" y="3450557"/>
            <a:ext cx="22629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0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36" name="Google Shape;36;p60"/>
          <p:cNvSpPr txBox="1"/>
          <p:nvPr>
            <p:ph idx="6" type="title"/>
          </p:nvPr>
        </p:nvSpPr>
        <p:spPr>
          <a:xfrm>
            <a:off x="798868" y="3061425"/>
            <a:ext cx="668100" cy="342600"/>
          </a:xfrm>
          <a:prstGeom prst="rect">
            <a:avLst/>
          </a:prstGeom>
          <a:solidFill>
            <a:srgbClr val="FFFFFF">
              <a:alpha val="43921"/>
            </a:srgbClr>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0" sz="21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7" name="Google Shape;37;p60"/>
          <p:cNvSpPr txBox="1"/>
          <p:nvPr>
            <p:ph idx="7" type="subTitle"/>
          </p:nvPr>
        </p:nvSpPr>
        <p:spPr>
          <a:xfrm>
            <a:off x="6147794" y="2350100"/>
            <a:ext cx="2262900" cy="49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8" name="Google Shape;38;p60"/>
          <p:cNvSpPr txBox="1"/>
          <p:nvPr>
            <p:ph idx="8" type="title"/>
          </p:nvPr>
        </p:nvSpPr>
        <p:spPr>
          <a:xfrm>
            <a:off x="6147750" y="1704457"/>
            <a:ext cx="22629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0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39" name="Google Shape;39;p60"/>
          <p:cNvSpPr txBox="1"/>
          <p:nvPr>
            <p:ph idx="9" type="title"/>
          </p:nvPr>
        </p:nvSpPr>
        <p:spPr>
          <a:xfrm>
            <a:off x="6261225" y="1315325"/>
            <a:ext cx="668100" cy="342600"/>
          </a:xfrm>
          <a:prstGeom prst="rect">
            <a:avLst/>
          </a:prstGeom>
          <a:solidFill>
            <a:srgbClr val="FFFFFF">
              <a:alpha val="43921"/>
            </a:srgbClr>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0" sz="21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0" name="Google Shape;40;p60"/>
          <p:cNvSpPr txBox="1"/>
          <p:nvPr>
            <p:ph idx="13" type="subTitle"/>
          </p:nvPr>
        </p:nvSpPr>
        <p:spPr>
          <a:xfrm>
            <a:off x="6147794" y="4096200"/>
            <a:ext cx="2262900" cy="49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41" name="Google Shape;41;p60"/>
          <p:cNvSpPr txBox="1"/>
          <p:nvPr>
            <p:ph idx="14" type="title"/>
          </p:nvPr>
        </p:nvSpPr>
        <p:spPr>
          <a:xfrm>
            <a:off x="6147750" y="3450557"/>
            <a:ext cx="22629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0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42" name="Google Shape;42;p60"/>
          <p:cNvSpPr txBox="1"/>
          <p:nvPr>
            <p:ph idx="15" type="title"/>
          </p:nvPr>
        </p:nvSpPr>
        <p:spPr>
          <a:xfrm>
            <a:off x="6261225" y="3061425"/>
            <a:ext cx="668100" cy="342600"/>
          </a:xfrm>
          <a:prstGeom prst="rect">
            <a:avLst/>
          </a:prstGeom>
          <a:solidFill>
            <a:srgbClr val="FFFFFF">
              <a:alpha val="43921"/>
            </a:srgbClr>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0" sz="21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3" name="Google Shape;43;p60"/>
          <p:cNvSpPr txBox="1"/>
          <p:nvPr>
            <p:ph idx="16" type="subTitle"/>
          </p:nvPr>
        </p:nvSpPr>
        <p:spPr>
          <a:xfrm>
            <a:off x="3431007" y="2350100"/>
            <a:ext cx="2262900" cy="49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44" name="Google Shape;44;p60"/>
          <p:cNvSpPr txBox="1"/>
          <p:nvPr>
            <p:ph idx="17" type="title"/>
          </p:nvPr>
        </p:nvSpPr>
        <p:spPr>
          <a:xfrm>
            <a:off x="3430988" y="1704457"/>
            <a:ext cx="22629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0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45" name="Google Shape;45;p60"/>
          <p:cNvSpPr txBox="1"/>
          <p:nvPr>
            <p:ph idx="18" type="title"/>
          </p:nvPr>
        </p:nvSpPr>
        <p:spPr>
          <a:xfrm>
            <a:off x="3530038" y="1315325"/>
            <a:ext cx="668100" cy="342600"/>
          </a:xfrm>
          <a:prstGeom prst="rect">
            <a:avLst/>
          </a:prstGeom>
          <a:solidFill>
            <a:srgbClr val="FFFFFF">
              <a:alpha val="43921"/>
            </a:srgbClr>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0" sz="21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6" name="Google Shape;46;p60"/>
          <p:cNvSpPr txBox="1"/>
          <p:nvPr>
            <p:ph idx="19" type="subTitle"/>
          </p:nvPr>
        </p:nvSpPr>
        <p:spPr>
          <a:xfrm>
            <a:off x="3431032" y="4096200"/>
            <a:ext cx="2262900" cy="49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47" name="Google Shape;47;p60"/>
          <p:cNvSpPr txBox="1"/>
          <p:nvPr>
            <p:ph idx="20" type="title"/>
          </p:nvPr>
        </p:nvSpPr>
        <p:spPr>
          <a:xfrm>
            <a:off x="3430988" y="3450557"/>
            <a:ext cx="2262900" cy="73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0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48" name="Google Shape;48;p60"/>
          <p:cNvSpPr txBox="1"/>
          <p:nvPr>
            <p:ph idx="21" type="title"/>
          </p:nvPr>
        </p:nvSpPr>
        <p:spPr>
          <a:xfrm>
            <a:off x="3530038" y="3061425"/>
            <a:ext cx="668100" cy="342600"/>
          </a:xfrm>
          <a:prstGeom prst="rect">
            <a:avLst/>
          </a:prstGeom>
          <a:solidFill>
            <a:srgbClr val="FFFFFF">
              <a:alpha val="43921"/>
            </a:srgbClr>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b="0" sz="21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 name="Google Shape;4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
    <p:spTree>
      <p:nvGrpSpPr>
        <p:cNvPr id="300" name="Shape 300"/>
        <p:cNvGrpSpPr/>
        <p:nvPr/>
      </p:nvGrpSpPr>
      <p:grpSpPr>
        <a:xfrm>
          <a:off x="0" y="0"/>
          <a:ext cx="0" cy="0"/>
          <a:chOff x="0" y="0"/>
          <a:chExt cx="0" cy="0"/>
        </a:xfrm>
      </p:grpSpPr>
      <p:pic>
        <p:nvPicPr>
          <p:cNvPr id="301" name="Google Shape;301;p87"/>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302" name="Google Shape;302;p87"/>
          <p:cNvSpPr txBox="1"/>
          <p:nvPr>
            <p:ph idx="1" type="subTitle"/>
          </p:nvPr>
        </p:nvSpPr>
        <p:spPr>
          <a:xfrm>
            <a:off x="3109500" y="2485496"/>
            <a:ext cx="41772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03" name="Google Shape;303;p87"/>
          <p:cNvSpPr txBox="1"/>
          <p:nvPr>
            <p:ph type="title"/>
          </p:nvPr>
        </p:nvSpPr>
        <p:spPr>
          <a:xfrm>
            <a:off x="3109500" y="3021588"/>
            <a:ext cx="4177200" cy="3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304" name="Google Shape;304;p87"/>
          <p:cNvSpPr txBox="1"/>
          <p:nvPr>
            <p:ph idx="2" type="title"/>
          </p:nvPr>
        </p:nvSpPr>
        <p:spPr>
          <a:xfrm>
            <a:off x="2155275" y="542625"/>
            <a:ext cx="6486900" cy="62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05" name="Google Shape;305;p87"/>
          <p:cNvSpPr txBox="1"/>
          <p:nvPr>
            <p:ph idx="3" type="subTitle"/>
          </p:nvPr>
        </p:nvSpPr>
        <p:spPr>
          <a:xfrm>
            <a:off x="3109575" y="3629750"/>
            <a:ext cx="41772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06" name="Google Shape;306;p87"/>
          <p:cNvSpPr txBox="1"/>
          <p:nvPr>
            <p:ph idx="4" type="title"/>
          </p:nvPr>
        </p:nvSpPr>
        <p:spPr>
          <a:xfrm>
            <a:off x="3109575" y="4165850"/>
            <a:ext cx="4177200" cy="3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307" name="Google Shape;307;p87"/>
          <p:cNvSpPr txBox="1"/>
          <p:nvPr>
            <p:ph idx="5" type="subTitle"/>
          </p:nvPr>
        </p:nvSpPr>
        <p:spPr>
          <a:xfrm>
            <a:off x="3109500" y="1324200"/>
            <a:ext cx="41772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08" name="Google Shape;308;p87"/>
          <p:cNvSpPr txBox="1"/>
          <p:nvPr>
            <p:ph idx="6" type="title"/>
          </p:nvPr>
        </p:nvSpPr>
        <p:spPr>
          <a:xfrm>
            <a:off x="3109500" y="1860300"/>
            <a:ext cx="4177200" cy="38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grpSp>
        <p:nvGrpSpPr>
          <p:cNvPr id="309" name="Google Shape;309;p87"/>
          <p:cNvGrpSpPr/>
          <p:nvPr/>
        </p:nvGrpSpPr>
        <p:grpSpPr>
          <a:xfrm flipH="1">
            <a:off x="-4466475" y="-1646925"/>
            <a:ext cx="8681492" cy="8443619"/>
            <a:chOff x="4814878" y="-2044350"/>
            <a:chExt cx="8681492" cy="8443619"/>
          </a:xfrm>
        </p:grpSpPr>
        <p:sp>
          <p:nvSpPr>
            <p:cNvPr id="310" name="Google Shape;310;p87"/>
            <p:cNvSpPr/>
            <p:nvPr/>
          </p:nvSpPr>
          <p:spPr>
            <a:xfrm rot="-8100029">
              <a:off x="5708338" y="-453681"/>
              <a:ext cx="6603402" cy="526229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87"/>
            <p:cNvSpPr/>
            <p:nvPr/>
          </p:nvSpPr>
          <p:spPr>
            <a:xfrm rot="-7960094">
              <a:off x="5825113" y="-453732"/>
              <a:ext cx="6603450" cy="526233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87"/>
            <p:cNvSpPr/>
            <p:nvPr/>
          </p:nvSpPr>
          <p:spPr>
            <a:xfrm rot="-7841343">
              <a:off x="5934500" y="-453679"/>
              <a:ext cx="6603421" cy="526231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87"/>
            <p:cNvSpPr/>
            <p:nvPr/>
          </p:nvSpPr>
          <p:spPr>
            <a:xfrm rot="-7690894">
              <a:off x="6085423" y="-453708"/>
              <a:ext cx="6603447" cy="5262335"/>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87"/>
          <p:cNvGrpSpPr/>
          <p:nvPr/>
        </p:nvGrpSpPr>
        <p:grpSpPr>
          <a:xfrm flipH="1">
            <a:off x="5546338" y="2628348"/>
            <a:ext cx="5256988" cy="3944905"/>
            <a:chOff x="-758470" y="3606823"/>
            <a:chExt cx="2983874" cy="2239134"/>
          </a:xfrm>
        </p:grpSpPr>
        <p:sp>
          <p:nvSpPr>
            <p:cNvPr id="315" name="Google Shape;315;p87"/>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7"/>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7"/>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_1">
    <p:spTree>
      <p:nvGrpSpPr>
        <p:cNvPr id="319" name="Shape 319"/>
        <p:cNvGrpSpPr/>
        <p:nvPr/>
      </p:nvGrpSpPr>
      <p:grpSpPr>
        <a:xfrm>
          <a:off x="0" y="0"/>
          <a:ext cx="0" cy="0"/>
          <a:chOff x="0" y="0"/>
          <a:chExt cx="0" cy="0"/>
        </a:xfrm>
      </p:grpSpPr>
      <p:pic>
        <p:nvPicPr>
          <p:cNvPr id="320" name="Google Shape;320;p88"/>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321" name="Google Shape;321;p88"/>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322" name="Google Shape;322;p88"/>
          <p:cNvGrpSpPr/>
          <p:nvPr/>
        </p:nvGrpSpPr>
        <p:grpSpPr>
          <a:xfrm flipH="1" rot="10800000">
            <a:off x="8097359" y="4407598"/>
            <a:ext cx="1620400" cy="1512625"/>
            <a:chOff x="8086534" y="-571310"/>
            <a:chExt cx="1620400" cy="1512625"/>
          </a:xfrm>
        </p:grpSpPr>
        <p:sp>
          <p:nvSpPr>
            <p:cNvPr id="323" name="Google Shape;323;p88"/>
            <p:cNvSpPr/>
            <p:nvPr/>
          </p:nvSpPr>
          <p:spPr>
            <a:xfrm rot="5400000">
              <a:off x="8086534" y="-571310"/>
              <a:ext cx="1475400" cy="1475400"/>
            </a:xfrm>
            <a:prstGeom prst="ellipse">
              <a:avLst/>
            </a:pr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 name="Google Shape;324;p88"/>
            <p:cNvGrpSpPr/>
            <p:nvPr/>
          </p:nvGrpSpPr>
          <p:grpSpPr>
            <a:xfrm>
              <a:off x="8231534" y="-534085"/>
              <a:ext cx="1475400" cy="1475400"/>
              <a:chOff x="6192034" y="-108610"/>
              <a:chExt cx="1475400" cy="1475400"/>
            </a:xfrm>
          </p:grpSpPr>
          <p:sp>
            <p:nvSpPr>
              <p:cNvPr id="325" name="Google Shape;325;p88"/>
              <p:cNvSpPr/>
              <p:nvPr/>
            </p:nvSpPr>
            <p:spPr>
              <a:xfrm rot="5400000">
                <a:off x="6192034" y="-108610"/>
                <a:ext cx="1475400" cy="1475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8"/>
              <p:cNvSpPr/>
              <p:nvPr/>
            </p:nvSpPr>
            <p:spPr>
              <a:xfrm rot="5400000">
                <a:off x="6320125" y="19500"/>
                <a:ext cx="1219200" cy="1219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7" name="Google Shape;327;p88"/>
          <p:cNvGrpSpPr/>
          <p:nvPr/>
        </p:nvGrpSpPr>
        <p:grpSpPr>
          <a:xfrm rot="10800000">
            <a:off x="7107379" y="-777377"/>
            <a:ext cx="2983874" cy="2239134"/>
            <a:chOff x="-758470" y="3606823"/>
            <a:chExt cx="2983874" cy="2239134"/>
          </a:xfrm>
        </p:grpSpPr>
        <p:sp>
          <p:nvSpPr>
            <p:cNvPr id="328" name="Google Shape;328;p88"/>
            <p:cNvSpPr/>
            <p:nvPr/>
          </p:nvSpPr>
          <p:spPr>
            <a:xfrm rot="891514">
              <a:off x="-596385" y="3920908"/>
              <a:ext cx="2659704" cy="1610963"/>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88"/>
            <p:cNvSpPr/>
            <p:nvPr/>
          </p:nvSpPr>
          <p:spPr>
            <a:xfrm rot="587034">
              <a:off x="-615721" y="3997126"/>
              <a:ext cx="2659801" cy="1611021"/>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8"/>
            <p:cNvSpPr/>
            <p:nvPr/>
          </p:nvSpPr>
          <p:spPr>
            <a:xfrm rot="238071">
              <a:off x="-621463" y="4160390"/>
              <a:ext cx="2404564" cy="1456494"/>
            </a:xfrm>
            <a:custGeom>
              <a:rect b="b" l="l" r="r" t="t"/>
              <a:pathLst>
                <a:path extrusionOk="0" h="30727" w="50728">
                  <a:moveTo>
                    <a:pt x="6943" y="0"/>
                  </a:moveTo>
                  <a:lnTo>
                    <a:pt x="4914" y="677"/>
                  </a:lnTo>
                  <a:cubicBezTo>
                    <a:pt x="4735" y="876"/>
                    <a:pt x="4556" y="1055"/>
                    <a:pt x="4377" y="1254"/>
                  </a:cubicBezTo>
                  <a:cubicBezTo>
                    <a:pt x="4207" y="1120"/>
                    <a:pt x="3998" y="1062"/>
                    <a:pt x="3782" y="1062"/>
                  </a:cubicBezTo>
                  <a:cubicBezTo>
                    <a:pt x="3416" y="1062"/>
                    <a:pt x="3028" y="1230"/>
                    <a:pt x="2766" y="1492"/>
                  </a:cubicBezTo>
                  <a:cubicBezTo>
                    <a:pt x="2348" y="1890"/>
                    <a:pt x="2149" y="2487"/>
                    <a:pt x="1970" y="3064"/>
                  </a:cubicBezTo>
                  <a:cubicBezTo>
                    <a:pt x="1" y="9648"/>
                    <a:pt x="239" y="16869"/>
                    <a:pt x="2567" y="23334"/>
                  </a:cubicBezTo>
                  <a:cubicBezTo>
                    <a:pt x="3462" y="25741"/>
                    <a:pt x="4755" y="28208"/>
                    <a:pt x="7023" y="29422"/>
                  </a:cubicBezTo>
                  <a:cubicBezTo>
                    <a:pt x="8535" y="30237"/>
                    <a:pt x="10305" y="30396"/>
                    <a:pt x="12016" y="30516"/>
                  </a:cubicBezTo>
                  <a:cubicBezTo>
                    <a:pt x="14182" y="30656"/>
                    <a:pt x="16355" y="30726"/>
                    <a:pt x="18528" y="30726"/>
                  </a:cubicBezTo>
                  <a:cubicBezTo>
                    <a:pt x="24357" y="30726"/>
                    <a:pt x="30194" y="30223"/>
                    <a:pt x="35947" y="29223"/>
                  </a:cubicBezTo>
                  <a:cubicBezTo>
                    <a:pt x="39436" y="28620"/>
                    <a:pt x="42999" y="27809"/>
                    <a:pt x="46521" y="27809"/>
                  </a:cubicBezTo>
                  <a:cubicBezTo>
                    <a:pt x="47878" y="27809"/>
                    <a:pt x="49229" y="27929"/>
                    <a:pt x="50568" y="28228"/>
                  </a:cubicBezTo>
                  <a:cubicBezTo>
                    <a:pt x="50608" y="25324"/>
                    <a:pt x="50687" y="22419"/>
                    <a:pt x="50727" y="19495"/>
                  </a:cubicBezTo>
                  <a:lnTo>
                    <a:pt x="50727" y="19495"/>
                  </a:lnTo>
                  <a:cubicBezTo>
                    <a:pt x="50074" y="19532"/>
                    <a:pt x="49422" y="19550"/>
                    <a:pt x="48771" y="19550"/>
                  </a:cubicBezTo>
                  <a:cubicBezTo>
                    <a:pt x="41281" y="19550"/>
                    <a:pt x="33894" y="17185"/>
                    <a:pt x="27214" y="13726"/>
                  </a:cubicBezTo>
                  <a:cubicBezTo>
                    <a:pt x="19953" y="9986"/>
                    <a:pt x="13428" y="4973"/>
                    <a:pt x="69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 name="Google Shape;331;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_1_1_1_1_1_1_1">
    <p:spTree>
      <p:nvGrpSpPr>
        <p:cNvPr id="332" name="Shape 332"/>
        <p:cNvGrpSpPr/>
        <p:nvPr/>
      </p:nvGrpSpPr>
      <p:grpSpPr>
        <a:xfrm>
          <a:off x="0" y="0"/>
          <a:ext cx="0" cy="0"/>
          <a:chOff x="0" y="0"/>
          <a:chExt cx="0" cy="0"/>
        </a:xfrm>
      </p:grpSpPr>
      <p:pic>
        <p:nvPicPr>
          <p:cNvPr id="333" name="Google Shape;333;p89"/>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334" name="Google Shape;334;p89"/>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335" name="Google Shape;335;p89"/>
          <p:cNvGrpSpPr/>
          <p:nvPr/>
        </p:nvGrpSpPr>
        <p:grpSpPr>
          <a:xfrm>
            <a:off x="8021159" y="-515085"/>
            <a:ext cx="1620400" cy="1512625"/>
            <a:chOff x="8086534" y="-571310"/>
            <a:chExt cx="1620400" cy="1512625"/>
          </a:xfrm>
        </p:grpSpPr>
        <p:sp>
          <p:nvSpPr>
            <p:cNvPr id="336" name="Google Shape;336;p89"/>
            <p:cNvSpPr/>
            <p:nvPr/>
          </p:nvSpPr>
          <p:spPr>
            <a:xfrm rot="5400000">
              <a:off x="8086534" y="-571310"/>
              <a:ext cx="1475400" cy="1475400"/>
            </a:xfrm>
            <a:prstGeom prst="ellipse">
              <a:avLst/>
            </a:pr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89"/>
            <p:cNvGrpSpPr/>
            <p:nvPr/>
          </p:nvGrpSpPr>
          <p:grpSpPr>
            <a:xfrm>
              <a:off x="8231534" y="-534085"/>
              <a:ext cx="1475400" cy="1475400"/>
              <a:chOff x="6192034" y="-108610"/>
              <a:chExt cx="1475400" cy="1475400"/>
            </a:xfrm>
          </p:grpSpPr>
          <p:sp>
            <p:nvSpPr>
              <p:cNvPr id="338" name="Google Shape;338;p89"/>
              <p:cNvSpPr/>
              <p:nvPr/>
            </p:nvSpPr>
            <p:spPr>
              <a:xfrm rot="5400000">
                <a:off x="6192034" y="-108610"/>
                <a:ext cx="1475400" cy="1475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9"/>
              <p:cNvSpPr/>
              <p:nvPr/>
            </p:nvSpPr>
            <p:spPr>
              <a:xfrm rot="5400000">
                <a:off x="6320125" y="19500"/>
                <a:ext cx="1219200" cy="1219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40" name="Google Shape;340;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_1_1_1_1_1_1_1_1_1">
    <p:spTree>
      <p:nvGrpSpPr>
        <p:cNvPr id="341" name="Shape 341"/>
        <p:cNvGrpSpPr/>
        <p:nvPr/>
      </p:nvGrpSpPr>
      <p:grpSpPr>
        <a:xfrm>
          <a:off x="0" y="0"/>
          <a:ext cx="0" cy="0"/>
          <a:chOff x="0" y="0"/>
          <a:chExt cx="0" cy="0"/>
        </a:xfrm>
      </p:grpSpPr>
      <p:pic>
        <p:nvPicPr>
          <p:cNvPr id="342" name="Google Shape;342;p90"/>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343" name="Google Shape;343;p90"/>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grpSp>
        <p:nvGrpSpPr>
          <p:cNvPr id="344" name="Google Shape;344;p90"/>
          <p:cNvGrpSpPr/>
          <p:nvPr/>
        </p:nvGrpSpPr>
        <p:grpSpPr>
          <a:xfrm>
            <a:off x="5590058" y="2901349"/>
            <a:ext cx="6784732" cy="4370350"/>
            <a:chOff x="5590058" y="2901349"/>
            <a:chExt cx="6784732" cy="4370350"/>
          </a:xfrm>
        </p:grpSpPr>
        <p:sp>
          <p:nvSpPr>
            <p:cNvPr id="345" name="Google Shape;345;p90"/>
            <p:cNvSpPr/>
            <p:nvPr/>
          </p:nvSpPr>
          <p:spPr>
            <a:xfrm flipH="1" rot="208206">
              <a:off x="5787085" y="3090390"/>
              <a:ext cx="6354355" cy="3562650"/>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90"/>
            <p:cNvSpPr/>
            <p:nvPr/>
          </p:nvSpPr>
          <p:spPr>
            <a:xfrm flipH="1" rot="452383">
              <a:off x="5795849" y="3312279"/>
              <a:ext cx="6373150" cy="355667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90"/>
          <p:cNvGrpSpPr/>
          <p:nvPr/>
        </p:nvGrpSpPr>
        <p:grpSpPr>
          <a:xfrm rot="10800000">
            <a:off x="-3361812" y="-2096087"/>
            <a:ext cx="6584310" cy="4382961"/>
            <a:chOff x="4645171" y="3143664"/>
            <a:chExt cx="8029647" cy="4025497"/>
          </a:xfrm>
        </p:grpSpPr>
        <p:sp>
          <p:nvSpPr>
            <p:cNvPr id="348" name="Google Shape;348;p90"/>
            <p:cNvSpPr/>
            <p:nvPr/>
          </p:nvSpPr>
          <p:spPr>
            <a:xfrm flipH="1" rot="156885">
              <a:off x="4766261" y="3318581"/>
              <a:ext cx="7743108" cy="3273576"/>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90"/>
            <p:cNvSpPr/>
            <p:nvPr/>
          </p:nvSpPr>
          <p:spPr>
            <a:xfrm flipH="1" rot="341553">
              <a:off x="4788433" y="3519618"/>
              <a:ext cx="7743123" cy="327359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 name="Google Shape;350;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2">
    <p:spTree>
      <p:nvGrpSpPr>
        <p:cNvPr id="351" name="Shape 351"/>
        <p:cNvGrpSpPr/>
        <p:nvPr/>
      </p:nvGrpSpPr>
      <p:grpSpPr>
        <a:xfrm>
          <a:off x="0" y="0"/>
          <a:ext cx="0" cy="0"/>
          <a:chOff x="0" y="0"/>
          <a:chExt cx="0" cy="0"/>
        </a:xfrm>
      </p:grpSpPr>
      <p:pic>
        <p:nvPicPr>
          <p:cNvPr id="352" name="Google Shape;352;p91"/>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353" name="Google Shape;353;p91"/>
          <p:cNvSpPr txBox="1"/>
          <p:nvPr>
            <p:ph idx="1" type="subTitle"/>
          </p:nvPr>
        </p:nvSpPr>
        <p:spPr>
          <a:xfrm>
            <a:off x="714200" y="3123300"/>
            <a:ext cx="2283300" cy="67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54" name="Google Shape;354;p91"/>
          <p:cNvSpPr txBox="1"/>
          <p:nvPr>
            <p:ph type="title"/>
          </p:nvPr>
        </p:nvSpPr>
        <p:spPr>
          <a:xfrm>
            <a:off x="714200" y="2713775"/>
            <a:ext cx="2283300" cy="45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355" name="Google Shape;355;p91"/>
          <p:cNvSpPr txBox="1"/>
          <p:nvPr>
            <p:ph idx="2" type="subTitle"/>
          </p:nvPr>
        </p:nvSpPr>
        <p:spPr>
          <a:xfrm>
            <a:off x="3423907" y="3123300"/>
            <a:ext cx="2283300" cy="67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56" name="Google Shape;356;p91"/>
          <p:cNvSpPr txBox="1"/>
          <p:nvPr>
            <p:ph idx="3" type="title"/>
          </p:nvPr>
        </p:nvSpPr>
        <p:spPr>
          <a:xfrm>
            <a:off x="3423907" y="2713775"/>
            <a:ext cx="2283300" cy="45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357" name="Google Shape;357;p91"/>
          <p:cNvSpPr txBox="1"/>
          <p:nvPr>
            <p:ph idx="4"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58" name="Google Shape;358;p91"/>
          <p:cNvSpPr txBox="1"/>
          <p:nvPr>
            <p:ph idx="5" type="subTitle"/>
          </p:nvPr>
        </p:nvSpPr>
        <p:spPr>
          <a:xfrm>
            <a:off x="6133670" y="3123300"/>
            <a:ext cx="2283300" cy="67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359" name="Google Shape;359;p91"/>
          <p:cNvSpPr txBox="1"/>
          <p:nvPr>
            <p:ph idx="6" type="title"/>
          </p:nvPr>
        </p:nvSpPr>
        <p:spPr>
          <a:xfrm>
            <a:off x="6133670" y="2713775"/>
            <a:ext cx="2283300" cy="454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360" name="Google Shape;360;p91"/>
          <p:cNvSpPr/>
          <p:nvPr>
            <p:ph idx="7" type="pic"/>
          </p:nvPr>
        </p:nvSpPr>
        <p:spPr>
          <a:xfrm>
            <a:off x="1301300" y="1462650"/>
            <a:ext cx="1109100" cy="1109100"/>
          </a:xfrm>
          <a:prstGeom prst="rect">
            <a:avLst/>
          </a:prstGeom>
          <a:noFill/>
          <a:ln>
            <a:noFill/>
          </a:ln>
        </p:spPr>
      </p:sp>
      <p:sp>
        <p:nvSpPr>
          <p:cNvPr id="361" name="Google Shape;361;p91"/>
          <p:cNvSpPr/>
          <p:nvPr>
            <p:ph idx="8" type="pic"/>
          </p:nvPr>
        </p:nvSpPr>
        <p:spPr>
          <a:xfrm>
            <a:off x="4011007" y="1462650"/>
            <a:ext cx="1109100" cy="1109100"/>
          </a:xfrm>
          <a:prstGeom prst="rect">
            <a:avLst/>
          </a:prstGeom>
          <a:noFill/>
          <a:ln>
            <a:noFill/>
          </a:ln>
        </p:spPr>
      </p:sp>
      <p:sp>
        <p:nvSpPr>
          <p:cNvPr id="362" name="Google Shape;362;p91"/>
          <p:cNvSpPr/>
          <p:nvPr>
            <p:ph idx="9" type="pic"/>
          </p:nvPr>
        </p:nvSpPr>
        <p:spPr>
          <a:xfrm>
            <a:off x="6720770" y="1462650"/>
            <a:ext cx="1109100" cy="1109100"/>
          </a:xfrm>
          <a:prstGeom prst="rect">
            <a:avLst/>
          </a:prstGeom>
          <a:noFill/>
          <a:ln>
            <a:noFill/>
          </a:ln>
        </p:spPr>
      </p:sp>
      <p:grpSp>
        <p:nvGrpSpPr>
          <p:cNvPr id="363" name="Google Shape;363;p91"/>
          <p:cNvGrpSpPr/>
          <p:nvPr/>
        </p:nvGrpSpPr>
        <p:grpSpPr>
          <a:xfrm>
            <a:off x="7828409" y="-830135"/>
            <a:ext cx="1620400" cy="1512625"/>
            <a:chOff x="8086534" y="-571310"/>
            <a:chExt cx="1620400" cy="1512625"/>
          </a:xfrm>
        </p:grpSpPr>
        <p:sp>
          <p:nvSpPr>
            <p:cNvPr id="364" name="Google Shape;364;p91"/>
            <p:cNvSpPr/>
            <p:nvPr/>
          </p:nvSpPr>
          <p:spPr>
            <a:xfrm rot="5400000">
              <a:off x="8086534" y="-571310"/>
              <a:ext cx="1475400" cy="1475400"/>
            </a:xfrm>
            <a:prstGeom prst="ellipse">
              <a:avLst/>
            </a:pr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5" name="Google Shape;365;p91"/>
            <p:cNvGrpSpPr/>
            <p:nvPr/>
          </p:nvGrpSpPr>
          <p:grpSpPr>
            <a:xfrm>
              <a:off x="8231534" y="-534085"/>
              <a:ext cx="1475400" cy="1475400"/>
              <a:chOff x="6192034" y="-108610"/>
              <a:chExt cx="1475400" cy="1475400"/>
            </a:xfrm>
          </p:grpSpPr>
          <p:sp>
            <p:nvSpPr>
              <p:cNvPr id="366" name="Google Shape;366;p91"/>
              <p:cNvSpPr/>
              <p:nvPr/>
            </p:nvSpPr>
            <p:spPr>
              <a:xfrm rot="5400000">
                <a:off x="6192034" y="-108610"/>
                <a:ext cx="1475400" cy="1475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91"/>
              <p:cNvSpPr/>
              <p:nvPr/>
            </p:nvSpPr>
            <p:spPr>
              <a:xfrm rot="5400000">
                <a:off x="6320125" y="19500"/>
                <a:ext cx="1219200" cy="1219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8" name="Google Shape;368;p91"/>
          <p:cNvGrpSpPr/>
          <p:nvPr/>
        </p:nvGrpSpPr>
        <p:grpSpPr>
          <a:xfrm rot="6890422">
            <a:off x="-3100873" y="1102603"/>
            <a:ext cx="8681667" cy="8443789"/>
            <a:chOff x="4814878" y="-2044350"/>
            <a:chExt cx="8681492" cy="8443619"/>
          </a:xfrm>
        </p:grpSpPr>
        <p:sp>
          <p:nvSpPr>
            <p:cNvPr id="369" name="Google Shape;369;p91"/>
            <p:cNvSpPr/>
            <p:nvPr/>
          </p:nvSpPr>
          <p:spPr>
            <a:xfrm rot="-8100029">
              <a:off x="5708338" y="-453681"/>
              <a:ext cx="6603402" cy="526229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1"/>
            <p:cNvSpPr/>
            <p:nvPr/>
          </p:nvSpPr>
          <p:spPr>
            <a:xfrm rot="-7960094">
              <a:off x="5825113" y="-453732"/>
              <a:ext cx="6603450" cy="526233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91"/>
            <p:cNvSpPr/>
            <p:nvPr/>
          </p:nvSpPr>
          <p:spPr>
            <a:xfrm rot="-7841343">
              <a:off x="5934500" y="-453679"/>
              <a:ext cx="6603421" cy="526231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91"/>
            <p:cNvSpPr/>
            <p:nvPr/>
          </p:nvSpPr>
          <p:spPr>
            <a:xfrm rot="-7690894">
              <a:off x="6085423" y="-453708"/>
              <a:ext cx="6603447" cy="5262335"/>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3" name="Google Shape;37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374" name="Shape 374"/>
        <p:cNvGrpSpPr/>
        <p:nvPr/>
      </p:nvGrpSpPr>
      <p:grpSpPr>
        <a:xfrm>
          <a:off x="0" y="0"/>
          <a:ext cx="0" cy="0"/>
          <a:chOff x="0" y="0"/>
          <a:chExt cx="0" cy="0"/>
        </a:xfrm>
      </p:grpSpPr>
      <p:pic>
        <p:nvPicPr>
          <p:cNvPr id="375" name="Google Shape;375;p92"/>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376" name="Google Shape;376;p92"/>
          <p:cNvSpPr txBox="1"/>
          <p:nvPr>
            <p:ph type="title"/>
          </p:nvPr>
        </p:nvSpPr>
        <p:spPr>
          <a:xfrm>
            <a:off x="1377300" y="463700"/>
            <a:ext cx="4255800" cy="109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7000"/>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77" name="Google Shape;377;p92"/>
          <p:cNvSpPr txBox="1"/>
          <p:nvPr>
            <p:ph idx="1" type="subTitle"/>
          </p:nvPr>
        </p:nvSpPr>
        <p:spPr>
          <a:xfrm>
            <a:off x="1377300" y="1636725"/>
            <a:ext cx="4255800" cy="109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378" name="Google Shape;378;p92"/>
          <p:cNvGrpSpPr/>
          <p:nvPr/>
        </p:nvGrpSpPr>
        <p:grpSpPr>
          <a:xfrm>
            <a:off x="3704453" y="-2036688"/>
            <a:ext cx="8681492" cy="8443619"/>
            <a:chOff x="4814878" y="-2044350"/>
            <a:chExt cx="8681492" cy="8443619"/>
          </a:xfrm>
        </p:grpSpPr>
        <p:sp>
          <p:nvSpPr>
            <p:cNvPr id="379" name="Google Shape;379;p92"/>
            <p:cNvSpPr/>
            <p:nvPr/>
          </p:nvSpPr>
          <p:spPr>
            <a:xfrm rot="-8100029">
              <a:off x="5708338" y="-453681"/>
              <a:ext cx="6603402" cy="526229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92"/>
            <p:cNvSpPr/>
            <p:nvPr/>
          </p:nvSpPr>
          <p:spPr>
            <a:xfrm rot="-7960094">
              <a:off x="5825113" y="-453732"/>
              <a:ext cx="6603450" cy="526233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92"/>
            <p:cNvSpPr/>
            <p:nvPr/>
          </p:nvSpPr>
          <p:spPr>
            <a:xfrm rot="-7841343">
              <a:off x="5934500" y="-453679"/>
              <a:ext cx="6603421" cy="526231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92"/>
            <p:cNvSpPr/>
            <p:nvPr/>
          </p:nvSpPr>
          <p:spPr>
            <a:xfrm rot="-7690894">
              <a:off x="6085423" y="-453708"/>
              <a:ext cx="6603447" cy="5262335"/>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 name="Google Shape;383;p92"/>
          <p:cNvSpPr txBox="1"/>
          <p:nvPr/>
        </p:nvSpPr>
        <p:spPr>
          <a:xfrm>
            <a:off x="1577250" y="3976800"/>
            <a:ext cx="3855900" cy="62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100"/>
              <a:buFont typeface="Arial"/>
              <a:buNone/>
            </a:pPr>
            <a:r>
              <a:rPr b="0" i="0" lang="en" sz="1100" u="none" cap="none" strike="noStrike">
                <a:solidFill>
                  <a:schemeClr val="dk1"/>
                </a:solidFill>
                <a:latin typeface="Inter Medium"/>
                <a:ea typeface="Inter Medium"/>
                <a:cs typeface="Inter Medium"/>
                <a:sym typeface="Inter Medium"/>
              </a:rPr>
              <a:t>CREDITS: This presentation template was created by </a:t>
            </a:r>
            <a:r>
              <a:rPr b="1" i="0" lang="en" sz="1100" u="none" cap="none" strike="noStrike">
                <a:solidFill>
                  <a:schemeClr val="dk1"/>
                </a:solidFill>
                <a:uFill>
                  <a:noFill/>
                </a:uFill>
                <a:latin typeface="Inter"/>
                <a:ea typeface="Inter"/>
                <a:cs typeface="Inter"/>
                <a:sym typeface="Inter"/>
                <a:hlinkClick r:id="rId3">
                  <a:extLst>
                    <a:ext uri="{A12FA001-AC4F-418D-AE19-62706E023703}">
                      <ahyp:hlinkClr val="tx"/>
                    </a:ext>
                  </a:extLst>
                </a:hlinkClick>
              </a:rPr>
              <a:t>Slidesgo</a:t>
            </a:r>
            <a:r>
              <a:rPr b="0" i="0" lang="en" sz="1100" u="none" cap="none" strike="noStrike">
                <a:solidFill>
                  <a:schemeClr val="dk1"/>
                </a:solidFill>
                <a:latin typeface="Inter Medium"/>
                <a:ea typeface="Inter Medium"/>
                <a:cs typeface="Inter Medium"/>
                <a:sym typeface="Inter Medium"/>
              </a:rPr>
              <a:t>, and includes icons by </a:t>
            </a:r>
            <a:r>
              <a:rPr b="1" i="0" lang="en" sz="1100" u="none" cap="none" strike="noStrike">
                <a:solidFill>
                  <a:schemeClr val="dk1"/>
                </a:solidFill>
                <a:uFill>
                  <a:noFill/>
                </a:uFill>
                <a:latin typeface="Inter"/>
                <a:ea typeface="Inter"/>
                <a:cs typeface="Inter"/>
                <a:sym typeface="Inter"/>
                <a:hlinkClick r:id="rId4">
                  <a:extLst>
                    <a:ext uri="{A12FA001-AC4F-418D-AE19-62706E023703}">
                      <ahyp:hlinkClr val="tx"/>
                    </a:ext>
                  </a:extLst>
                </a:hlinkClick>
              </a:rPr>
              <a:t>Flaticon</a:t>
            </a:r>
            <a:r>
              <a:rPr b="0" i="0" lang="en" sz="1100" u="none" cap="none" strike="noStrike">
                <a:solidFill>
                  <a:schemeClr val="dk1"/>
                </a:solidFill>
                <a:latin typeface="Inter Medium"/>
                <a:ea typeface="Inter Medium"/>
                <a:cs typeface="Inter Medium"/>
                <a:sym typeface="Inter Medium"/>
              </a:rPr>
              <a:t>, and infographics &amp; images by </a:t>
            </a:r>
            <a:r>
              <a:rPr b="1" i="0" lang="en" sz="1100" u="none" cap="none" strike="noStrike">
                <a:solidFill>
                  <a:schemeClr val="dk1"/>
                </a:solidFill>
                <a:uFill>
                  <a:noFill/>
                </a:uFill>
                <a:latin typeface="Inter"/>
                <a:ea typeface="Inter"/>
                <a:cs typeface="Inter"/>
                <a:sym typeface="Inter"/>
                <a:hlinkClick r:id="rId5">
                  <a:extLst>
                    <a:ext uri="{A12FA001-AC4F-418D-AE19-62706E023703}">
                      <ahyp:hlinkClr val="tx"/>
                    </a:ext>
                  </a:extLst>
                </a:hlinkClick>
              </a:rPr>
              <a:t>Freepik</a:t>
            </a:r>
            <a:r>
              <a:rPr b="1" i="0" lang="en" sz="1100" u="none" cap="none" strike="noStrike">
                <a:solidFill>
                  <a:schemeClr val="dk1"/>
                </a:solidFill>
                <a:latin typeface="Inter"/>
                <a:ea typeface="Inter"/>
                <a:cs typeface="Inter"/>
                <a:sym typeface="Inter"/>
              </a:rPr>
              <a:t> </a:t>
            </a:r>
            <a:endParaRPr b="1" i="0" sz="1100" u="none" cap="none" strike="noStrike">
              <a:solidFill>
                <a:schemeClr val="dk1"/>
              </a:solidFill>
              <a:latin typeface="Inter"/>
              <a:ea typeface="Inter"/>
              <a:cs typeface="Inter"/>
              <a:sym typeface="Inter"/>
            </a:endParaRPr>
          </a:p>
        </p:txBody>
      </p:sp>
      <p:sp>
        <p:nvSpPr>
          <p:cNvPr id="384" name="Google Shape;384;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_1">
    <p:spTree>
      <p:nvGrpSpPr>
        <p:cNvPr id="385" name="Shape 385"/>
        <p:cNvGrpSpPr/>
        <p:nvPr/>
      </p:nvGrpSpPr>
      <p:grpSpPr>
        <a:xfrm>
          <a:off x="0" y="0"/>
          <a:ext cx="0" cy="0"/>
          <a:chOff x="0" y="0"/>
          <a:chExt cx="0" cy="0"/>
        </a:xfrm>
      </p:grpSpPr>
      <p:pic>
        <p:nvPicPr>
          <p:cNvPr id="386" name="Google Shape;386;p93"/>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387" name="Google Shape;387;p93"/>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88" name="Google Shape;388;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7">
    <p:spTree>
      <p:nvGrpSpPr>
        <p:cNvPr id="389" name="Shape 389"/>
        <p:cNvGrpSpPr/>
        <p:nvPr/>
      </p:nvGrpSpPr>
      <p:grpSpPr>
        <a:xfrm>
          <a:off x="0" y="0"/>
          <a:ext cx="0" cy="0"/>
          <a:chOff x="0" y="0"/>
          <a:chExt cx="0" cy="0"/>
        </a:xfrm>
      </p:grpSpPr>
      <p:pic>
        <p:nvPicPr>
          <p:cNvPr id="390" name="Google Shape;390;p94"/>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391" name="Google Shape;391;p94"/>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92" name="Google Shape;392;p94"/>
          <p:cNvSpPr txBox="1"/>
          <p:nvPr>
            <p:ph idx="1" type="subTitle"/>
          </p:nvPr>
        </p:nvSpPr>
        <p:spPr>
          <a:xfrm>
            <a:off x="714175" y="1263975"/>
            <a:ext cx="7715400" cy="200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Char char="●"/>
              <a:defRPr/>
            </a:lvl1pPr>
            <a:lvl2pPr lvl="1" algn="l">
              <a:lnSpc>
                <a:spcPct val="100000"/>
              </a:lnSpc>
              <a:spcBef>
                <a:spcPts val="0"/>
              </a:spcBef>
              <a:spcAft>
                <a:spcPts val="0"/>
              </a:spcAft>
              <a:buSzPts val="2800"/>
              <a:buChar char="○"/>
              <a:defRPr sz="2800"/>
            </a:lvl2pPr>
            <a:lvl3pPr lvl="2" algn="l">
              <a:lnSpc>
                <a:spcPct val="100000"/>
              </a:lnSpc>
              <a:spcBef>
                <a:spcPts val="0"/>
              </a:spcBef>
              <a:spcAft>
                <a:spcPts val="0"/>
              </a:spcAft>
              <a:buSzPts val="2800"/>
              <a:buChar char="■"/>
              <a:defRPr sz="2800"/>
            </a:lvl3pPr>
            <a:lvl4pPr lvl="3" algn="l">
              <a:lnSpc>
                <a:spcPct val="100000"/>
              </a:lnSpc>
              <a:spcBef>
                <a:spcPts val="0"/>
              </a:spcBef>
              <a:spcAft>
                <a:spcPts val="0"/>
              </a:spcAft>
              <a:buSzPts val="2800"/>
              <a:buChar char="●"/>
              <a:defRPr sz="2800"/>
            </a:lvl4pPr>
            <a:lvl5pPr lvl="4" algn="l">
              <a:lnSpc>
                <a:spcPct val="100000"/>
              </a:lnSpc>
              <a:spcBef>
                <a:spcPts val="0"/>
              </a:spcBef>
              <a:spcAft>
                <a:spcPts val="0"/>
              </a:spcAft>
              <a:buSzPts val="2800"/>
              <a:buChar char="○"/>
              <a:defRPr sz="2800"/>
            </a:lvl5pPr>
            <a:lvl6pPr lvl="5" algn="l">
              <a:lnSpc>
                <a:spcPct val="100000"/>
              </a:lnSpc>
              <a:spcBef>
                <a:spcPts val="0"/>
              </a:spcBef>
              <a:spcAft>
                <a:spcPts val="0"/>
              </a:spcAft>
              <a:buSzPts val="2800"/>
              <a:buChar char="■"/>
              <a:defRPr sz="2800"/>
            </a:lvl6pPr>
            <a:lvl7pPr lvl="6" algn="l">
              <a:lnSpc>
                <a:spcPct val="100000"/>
              </a:lnSpc>
              <a:spcBef>
                <a:spcPts val="0"/>
              </a:spcBef>
              <a:spcAft>
                <a:spcPts val="0"/>
              </a:spcAft>
              <a:buSzPts val="2800"/>
              <a:buChar char="●"/>
              <a:defRPr sz="2800"/>
            </a:lvl7pPr>
            <a:lvl8pPr lvl="7" algn="l">
              <a:lnSpc>
                <a:spcPct val="100000"/>
              </a:lnSpc>
              <a:spcBef>
                <a:spcPts val="0"/>
              </a:spcBef>
              <a:spcAft>
                <a:spcPts val="0"/>
              </a:spcAft>
              <a:buSzPts val="2800"/>
              <a:buChar char="○"/>
              <a:defRPr sz="2800"/>
            </a:lvl8pPr>
            <a:lvl9pPr lvl="8" algn="l">
              <a:lnSpc>
                <a:spcPct val="100000"/>
              </a:lnSpc>
              <a:spcBef>
                <a:spcPts val="0"/>
              </a:spcBef>
              <a:spcAft>
                <a:spcPts val="0"/>
              </a:spcAft>
              <a:buSzPts val="2800"/>
              <a:buChar char="■"/>
              <a:defRPr sz="2800"/>
            </a:lvl9pPr>
          </a:lstStyle>
          <a:p/>
        </p:txBody>
      </p:sp>
      <p:grpSp>
        <p:nvGrpSpPr>
          <p:cNvPr id="393" name="Google Shape;393;p94"/>
          <p:cNvGrpSpPr/>
          <p:nvPr/>
        </p:nvGrpSpPr>
        <p:grpSpPr>
          <a:xfrm flipH="1" rot="-7427220">
            <a:off x="3124111" y="631357"/>
            <a:ext cx="8681381" cy="8443511"/>
            <a:chOff x="4814878" y="-2044350"/>
            <a:chExt cx="8681492" cy="8443619"/>
          </a:xfrm>
        </p:grpSpPr>
        <p:sp>
          <p:nvSpPr>
            <p:cNvPr id="394" name="Google Shape;394;p94"/>
            <p:cNvSpPr/>
            <p:nvPr/>
          </p:nvSpPr>
          <p:spPr>
            <a:xfrm rot="-8100029">
              <a:off x="5708338" y="-453681"/>
              <a:ext cx="6603402" cy="526229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94"/>
            <p:cNvSpPr/>
            <p:nvPr/>
          </p:nvSpPr>
          <p:spPr>
            <a:xfrm rot="-7960094">
              <a:off x="5825113" y="-453732"/>
              <a:ext cx="6603450" cy="526233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94"/>
            <p:cNvSpPr/>
            <p:nvPr/>
          </p:nvSpPr>
          <p:spPr>
            <a:xfrm rot="-7841343">
              <a:off x="5934500" y="-453679"/>
              <a:ext cx="6603421" cy="526231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94"/>
            <p:cNvSpPr/>
            <p:nvPr/>
          </p:nvSpPr>
          <p:spPr>
            <a:xfrm rot="-7690894">
              <a:off x="6085423" y="-453708"/>
              <a:ext cx="6603447" cy="5262335"/>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8" name="Google Shape;398;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9" name="Shape 399"/>
        <p:cNvGrpSpPr/>
        <p:nvPr/>
      </p:nvGrpSpPr>
      <p:grpSpPr>
        <a:xfrm>
          <a:off x="0" y="0"/>
          <a:ext cx="0" cy="0"/>
          <a:chOff x="0" y="0"/>
          <a:chExt cx="0" cy="0"/>
        </a:xfrm>
      </p:grpSpPr>
      <p:pic>
        <p:nvPicPr>
          <p:cNvPr id="400" name="Google Shape;400;p95"/>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401" name="Google Shape;401;p95"/>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02" name="Google Shape;402;p95"/>
          <p:cNvSpPr txBox="1"/>
          <p:nvPr>
            <p:ph idx="1" type="subTitle"/>
          </p:nvPr>
        </p:nvSpPr>
        <p:spPr>
          <a:xfrm>
            <a:off x="714175" y="1187775"/>
            <a:ext cx="4639800" cy="332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Char char="●"/>
              <a:defRPr/>
            </a:lvl1pPr>
            <a:lvl2pPr lvl="1" algn="l">
              <a:lnSpc>
                <a:spcPct val="100000"/>
              </a:lnSpc>
              <a:spcBef>
                <a:spcPts val="0"/>
              </a:spcBef>
              <a:spcAft>
                <a:spcPts val="0"/>
              </a:spcAft>
              <a:buSzPts val="2800"/>
              <a:buChar char="○"/>
              <a:defRPr sz="2800"/>
            </a:lvl2pPr>
            <a:lvl3pPr lvl="2" algn="l">
              <a:lnSpc>
                <a:spcPct val="100000"/>
              </a:lnSpc>
              <a:spcBef>
                <a:spcPts val="0"/>
              </a:spcBef>
              <a:spcAft>
                <a:spcPts val="0"/>
              </a:spcAft>
              <a:buSzPts val="2800"/>
              <a:buChar char="■"/>
              <a:defRPr sz="2800"/>
            </a:lvl3pPr>
            <a:lvl4pPr lvl="3" algn="l">
              <a:lnSpc>
                <a:spcPct val="100000"/>
              </a:lnSpc>
              <a:spcBef>
                <a:spcPts val="0"/>
              </a:spcBef>
              <a:spcAft>
                <a:spcPts val="0"/>
              </a:spcAft>
              <a:buSzPts val="2800"/>
              <a:buChar char="●"/>
              <a:defRPr sz="2800"/>
            </a:lvl4pPr>
            <a:lvl5pPr lvl="4" algn="l">
              <a:lnSpc>
                <a:spcPct val="100000"/>
              </a:lnSpc>
              <a:spcBef>
                <a:spcPts val="0"/>
              </a:spcBef>
              <a:spcAft>
                <a:spcPts val="0"/>
              </a:spcAft>
              <a:buSzPts val="2800"/>
              <a:buChar char="○"/>
              <a:defRPr sz="2800"/>
            </a:lvl5pPr>
            <a:lvl6pPr lvl="5" algn="l">
              <a:lnSpc>
                <a:spcPct val="100000"/>
              </a:lnSpc>
              <a:spcBef>
                <a:spcPts val="0"/>
              </a:spcBef>
              <a:spcAft>
                <a:spcPts val="0"/>
              </a:spcAft>
              <a:buSzPts val="2800"/>
              <a:buChar char="■"/>
              <a:defRPr sz="2800"/>
            </a:lvl6pPr>
            <a:lvl7pPr lvl="6" algn="l">
              <a:lnSpc>
                <a:spcPct val="100000"/>
              </a:lnSpc>
              <a:spcBef>
                <a:spcPts val="0"/>
              </a:spcBef>
              <a:spcAft>
                <a:spcPts val="0"/>
              </a:spcAft>
              <a:buSzPts val="2800"/>
              <a:buChar char="●"/>
              <a:defRPr sz="2800"/>
            </a:lvl7pPr>
            <a:lvl8pPr lvl="7" algn="l">
              <a:lnSpc>
                <a:spcPct val="100000"/>
              </a:lnSpc>
              <a:spcBef>
                <a:spcPts val="0"/>
              </a:spcBef>
              <a:spcAft>
                <a:spcPts val="0"/>
              </a:spcAft>
              <a:buSzPts val="2800"/>
              <a:buChar char="○"/>
              <a:defRPr sz="2800"/>
            </a:lvl8pPr>
            <a:lvl9pPr lvl="8" algn="l">
              <a:lnSpc>
                <a:spcPct val="100000"/>
              </a:lnSpc>
              <a:spcBef>
                <a:spcPts val="0"/>
              </a:spcBef>
              <a:spcAft>
                <a:spcPts val="0"/>
              </a:spcAft>
              <a:buSzPts val="2800"/>
              <a:buChar char="■"/>
              <a:defRPr sz="2800"/>
            </a:lvl9pPr>
          </a:lstStyle>
          <a:p/>
        </p:txBody>
      </p:sp>
      <p:sp>
        <p:nvSpPr>
          <p:cNvPr id="403" name="Google Shape;403;p95"/>
          <p:cNvSpPr txBox="1"/>
          <p:nvPr>
            <p:ph idx="2" type="subTitle"/>
          </p:nvPr>
        </p:nvSpPr>
        <p:spPr>
          <a:xfrm>
            <a:off x="5512500" y="1599244"/>
            <a:ext cx="2905800" cy="290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Char char="●"/>
              <a:defRPr/>
            </a:lvl1pPr>
            <a:lvl2pPr lvl="1" algn="l">
              <a:lnSpc>
                <a:spcPct val="100000"/>
              </a:lnSpc>
              <a:spcBef>
                <a:spcPts val="0"/>
              </a:spcBef>
              <a:spcAft>
                <a:spcPts val="0"/>
              </a:spcAft>
              <a:buSzPts val="2800"/>
              <a:buChar char="○"/>
              <a:defRPr sz="2800"/>
            </a:lvl2pPr>
            <a:lvl3pPr lvl="2" algn="l">
              <a:lnSpc>
                <a:spcPct val="100000"/>
              </a:lnSpc>
              <a:spcBef>
                <a:spcPts val="0"/>
              </a:spcBef>
              <a:spcAft>
                <a:spcPts val="0"/>
              </a:spcAft>
              <a:buSzPts val="2800"/>
              <a:buChar char="■"/>
              <a:defRPr sz="2800"/>
            </a:lvl3pPr>
            <a:lvl4pPr lvl="3" algn="l">
              <a:lnSpc>
                <a:spcPct val="100000"/>
              </a:lnSpc>
              <a:spcBef>
                <a:spcPts val="0"/>
              </a:spcBef>
              <a:spcAft>
                <a:spcPts val="0"/>
              </a:spcAft>
              <a:buSzPts val="2800"/>
              <a:buChar char="●"/>
              <a:defRPr sz="2800"/>
            </a:lvl4pPr>
            <a:lvl5pPr lvl="4" algn="l">
              <a:lnSpc>
                <a:spcPct val="100000"/>
              </a:lnSpc>
              <a:spcBef>
                <a:spcPts val="0"/>
              </a:spcBef>
              <a:spcAft>
                <a:spcPts val="0"/>
              </a:spcAft>
              <a:buSzPts val="2800"/>
              <a:buChar char="○"/>
              <a:defRPr sz="2800"/>
            </a:lvl5pPr>
            <a:lvl6pPr lvl="5" algn="l">
              <a:lnSpc>
                <a:spcPct val="100000"/>
              </a:lnSpc>
              <a:spcBef>
                <a:spcPts val="0"/>
              </a:spcBef>
              <a:spcAft>
                <a:spcPts val="0"/>
              </a:spcAft>
              <a:buSzPts val="2800"/>
              <a:buChar char="■"/>
              <a:defRPr sz="2800"/>
            </a:lvl6pPr>
            <a:lvl7pPr lvl="6" algn="l">
              <a:lnSpc>
                <a:spcPct val="100000"/>
              </a:lnSpc>
              <a:spcBef>
                <a:spcPts val="0"/>
              </a:spcBef>
              <a:spcAft>
                <a:spcPts val="0"/>
              </a:spcAft>
              <a:buSzPts val="2800"/>
              <a:buChar char="●"/>
              <a:defRPr sz="2800"/>
            </a:lvl7pPr>
            <a:lvl8pPr lvl="7" algn="l">
              <a:lnSpc>
                <a:spcPct val="100000"/>
              </a:lnSpc>
              <a:spcBef>
                <a:spcPts val="0"/>
              </a:spcBef>
              <a:spcAft>
                <a:spcPts val="0"/>
              </a:spcAft>
              <a:buSzPts val="2800"/>
              <a:buChar char="○"/>
              <a:defRPr sz="2800"/>
            </a:lvl8pPr>
            <a:lvl9pPr lvl="8" algn="l">
              <a:lnSpc>
                <a:spcPct val="100000"/>
              </a:lnSpc>
              <a:spcBef>
                <a:spcPts val="0"/>
              </a:spcBef>
              <a:spcAft>
                <a:spcPts val="0"/>
              </a:spcAft>
              <a:buSzPts val="2800"/>
              <a:buChar char="■"/>
              <a:defRPr sz="2800"/>
            </a:lvl9pPr>
          </a:lstStyle>
          <a:p/>
        </p:txBody>
      </p:sp>
      <p:sp>
        <p:nvSpPr>
          <p:cNvPr id="404" name="Google Shape;404;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5" name="Shape 405"/>
        <p:cNvGrpSpPr/>
        <p:nvPr/>
      </p:nvGrpSpPr>
      <p:grpSpPr>
        <a:xfrm>
          <a:off x="0" y="0"/>
          <a:ext cx="0" cy="0"/>
          <a:chOff x="0" y="0"/>
          <a:chExt cx="0" cy="0"/>
        </a:xfrm>
      </p:grpSpPr>
      <p:sp>
        <p:nvSpPr>
          <p:cNvPr id="406" name="Google Shape;406;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61"/>
          <p:cNvSpPr/>
          <p:nvPr>
            <p:ph idx="2" type="pic"/>
          </p:nvPr>
        </p:nvSpPr>
        <p:spPr>
          <a:xfrm>
            <a:off x="5157025" y="-1750"/>
            <a:ext cx="4000800" cy="5143500"/>
          </a:xfrm>
          <a:prstGeom prst="rect">
            <a:avLst/>
          </a:prstGeom>
          <a:noFill/>
          <a:ln>
            <a:noFill/>
          </a:ln>
        </p:spPr>
      </p:sp>
      <p:sp>
        <p:nvSpPr>
          <p:cNvPr id="52" name="Google Shape;52;p61"/>
          <p:cNvSpPr txBox="1"/>
          <p:nvPr>
            <p:ph type="title"/>
          </p:nvPr>
        </p:nvSpPr>
        <p:spPr>
          <a:xfrm>
            <a:off x="677750" y="1337250"/>
            <a:ext cx="3894300" cy="14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8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3" name="Google Shape;53;p61"/>
          <p:cNvSpPr txBox="1"/>
          <p:nvPr>
            <p:ph idx="1" type="subTitle"/>
          </p:nvPr>
        </p:nvSpPr>
        <p:spPr>
          <a:xfrm>
            <a:off x="677750" y="2907150"/>
            <a:ext cx="3894300" cy="89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7" name="Shape 407"/>
        <p:cNvGrpSpPr/>
        <p:nvPr/>
      </p:nvGrpSpPr>
      <p:grpSpPr>
        <a:xfrm>
          <a:off x="0" y="0"/>
          <a:ext cx="0" cy="0"/>
          <a:chOff x="0" y="0"/>
          <a:chExt cx="0" cy="0"/>
        </a:xfrm>
      </p:grpSpPr>
      <p:pic>
        <p:nvPicPr>
          <p:cNvPr id="408" name="Google Shape;408;p100"/>
          <p:cNvPicPr preferRelativeResize="0"/>
          <p:nvPr/>
        </p:nvPicPr>
        <p:blipFill rotWithShape="1">
          <a:blip r:embed="rId2">
            <a:alphaModFix/>
          </a:blip>
          <a:srcRect b="0" l="0" r="0" t="0"/>
          <a:stretch/>
        </p:blipFill>
        <p:spPr>
          <a:xfrm>
            <a:off x="0" y="0"/>
            <a:ext cx="9144003" cy="5143499"/>
          </a:xfrm>
          <a:prstGeom prst="rect">
            <a:avLst/>
          </a:prstGeom>
          <a:noFill/>
          <a:ln>
            <a:noFill/>
          </a:ln>
        </p:spPr>
      </p:pic>
      <p:pic>
        <p:nvPicPr>
          <p:cNvPr id="409" name="Google Shape;409;p100"/>
          <p:cNvPicPr preferRelativeResize="0"/>
          <p:nvPr/>
        </p:nvPicPr>
        <p:blipFill rotWithShape="1">
          <a:blip r:embed="rId3">
            <a:alphaModFix/>
          </a:blip>
          <a:srcRect b="0" l="0" r="66790" t="0"/>
          <a:stretch/>
        </p:blipFill>
        <p:spPr>
          <a:xfrm>
            <a:off x="7212369" y="0"/>
            <a:ext cx="1931628" cy="5143498"/>
          </a:xfrm>
          <a:prstGeom prst="rect">
            <a:avLst/>
          </a:prstGeom>
          <a:noFill/>
          <a:ln>
            <a:noFill/>
          </a:ln>
        </p:spPr>
      </p:pic>
      <p:sp>
        <p:nvSpPr>
          <p:cNvPr id="410" name="Google Shape;410;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11" name="Shape 411"/>
        <p:cNvGrpSpPr/>
        <p:nvPr/>
      </p:nvGrpSpPr>
      <p:grpSpPr>
        <a:xfrm>
          <a:off x="0" y="0"/>
          <a:ext cx="0" cy="0"/>
          <a:chOff x="0" y="0"/>
          <a:chExt cx="0" cy="0"/>
        </a:xfrm>
      </p:grpSpPr>
      <p:pic>
        <p:nvPicPr>
          <p:cNvPr id="412" name="Google Shape;412;p101"/>
          <p:cNvPicPr preferRelativeResize="0"/>
          <p:nvPr/>
        </p:nvPicPr>
        <p:blipFill rotWithShape="1">
          <a:blip r:embed="rId2">
            <a:alphaModFix/>
          </a:blip>
          <a:srcRect b="0" l="0" r="0" t="0"/>
          <a:stretch/>
        </p:blipFill>
        <p:spPr>
          <a:xfrm>
            <a:off x="0" y="0"/>
            <a:ext cx="9144003" cy="5143499"/>
          </a:xfrm>
          <a:prstGeom prst="rect">
            <a:avLst/>
          </a:prstGeom>
          <a:noFill/>
          <a:ln>
            <a:noFill/>
          </a:ln>
        </p:spPr>
      </p:pic>
      <p:grpSp>
        <p:nvGrpSpPr>
          <p:cNvPr id="413" name="Google Shape;413;p101"/>
          <p:cNvGrpSpPr/>
          <p:nvPr/>
        </p:nvGrpSpPr>
        <p:grpSpPr>
          <a:xfrm rot="-1396700">
            <a:off x="-1570344" y="2845074"/>
            <a:ext cx="4569019" cy="4062063"/>
            <a:chOff x="-2217828" y="2610790"/>
            <a:chExt cx="4568999" cy="4062044"/>
          </a:xfrm>
        </p:grpSpPr>
        <p:sp>
          <p:nvSpPr>
            <p:cNvPr id="414" name="Google Shape;414;p101"/>
            <p:cNvSpPr/>
            <p:nvPr/>
          </p:nvSpPr>
          <p:spPr>
            <a:xfrm rot="750035">
              <a:off x="-1790625" y="3075661"/>
              <a:ext cx="3827674" cy="305027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01"/>
            <p:cNvSpPr/>
            <p:nvPr/>
          </p:nvSpPr>
          <p:spPr>
            <a:xfrm rot="1052453">
              <a:off x="-1847163" y="3116678"/>
              <a:ext cx="3827669" cy="3050268"/>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p101"/>
          <p:cNvGrpSpPr/>
          <p:nvPr/>
        </p:nvGrpSpPr>
        <p:grpSpPr>
          <a:xfrm rot="495731">
            <a:off x="3812259" y="-3564262"/>
            <a:ext cx="7368206" cy="6965740"/>
            <a:chOff x="3595021" y="-3828520"/>
            <a:chExt cx="7368361" cy="6965887"/>
          </a:xfrm>
        </p:grpSpPr>
        <p:sp>
          <p:nvSpPr>
            <p:cNvPr id="417" name="Google Shape;417;p101"/>
            <p:cNvSpPr/>
            <p:nvPr/>
          </p:nvSpPr>
          <p:spPr>
            <a:xfrm rot="9621096">
              <a:off x="4393394" y="-2408502"/>
              <a:ext cx="5888441" cy="4692497"/>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01"/>
            <p:cNvSpPr/>
            <p:nvPr/>
          </p:nvSpPr>
          <p:spPr>
            <a:xfrm rot="9423956">
              <a:off x="4335037" y="-2600705"/>
              <a:ext cx="5888472" cy="469252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01"/>
            <p:cNvSpPr/>
            <p:nvPr/>
          </p:nvSpPr>
          <p:spPr>
            <a:xfrm rot="9199474">
              <a:off x="4334968" y="-2756474"/>
              <a:ext cx="5888467" cy="4692517"/>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
    <p:spTree>
      <p:nvGrpSpPr>
        <p:cNvPr id="421" name="Shape 421"/>
        <p:cNvGrpSpPr/>
        <p:nvPr/>
      </p:nvGrpSpPr>
      <p:grpSpPr>
        <a:xfrm>
          <a:off x="0" y="0"/>
          <a:ext cx="0" cy="0"/>
          <a:chOff x="0" y="0"/>
          <a:chExt cx="0" cy="0"/>
        </a:xfrm>
      </p:grpSpPr>
      <p:sp>
        <p:nvSpPr>
          <p:cNvPr id="422" name="Google Shape;422;g2399308bea8_0_7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3" name="Google Shape;423;g2399308bea8_0_70"/>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4" name="Google Shape;424;g2399308bea8_0_70"/>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5" name="Google Shape;425;g2399308bea8_0_7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26" name="Shape 426"/>
        <p:cNvGrpSpPr/>
        <p:nvPr/>
      </p:nvGrpSpPr>
      <p:grpSpPr>
        <a:xfrm>
          <a:off x="0" y="0"/>
          <a:ext cx="0" cy="0"/>
          <a:chOff x="0" y="0"/>
          <a:chExt cx="0" cy="0"/>
        </a:xfrm>
      </p:grpSpPr>
      <p:sp>
        <p:nvSpPr>
          <p:cNvPr id="427" name="Google Shape;427;g2399308bea8_0_173"/>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399308bea8_0_1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9" name="Google Shape;429;g2399308bea8_0_1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430" name="Google Shape;430;g2399308bea8_0_17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62"/>
          <p:cNvSpPr/>
          <p:nvPr>
            <p:ph idx="2" type="pic"/>
          </p:nvPr>
        </p:nvSpPr>
        <p:spPr>
          <a:xfrm>
            <a:off x="0" y="0"/>
            <a:ext cx="4226700" cy="5143500"/>
          </a:xfrm>
          <a:prstGeom prst="rect">
            <a:avLst/>
          </a:prstGeom>
          <a:noFill/>
          <a:ln>
            <a:noFill/>
          </a:ln>
        </p:spPr>
      </p:sp>
      <p:sp>
        <p:nvSpPr>
          <p:cNvPr id="57" name="Google Shape;57;p62"/>
          <p:cNvSpPr txBox="1"/>
          <p:nvPr>
            <p:ph type="title"/>
          </p:nvPr>
        </p:nvSpPr>
        <p:spPr>
          <a:xfrm>
            <a:off x="4756600" y="1730200"/>
            <a:ext cx="3673200" cy="1272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58" name="Google Shape;58;p62"/>
          <p:cNvSpPr txBox="1"/>
          <p:nvPr>
            <p:ph idx="1" type="subTitle"/>
          </p:nvPr>
        </p:nvSpPr>
        <p:spPr>
          <a:xfrm>
            <a:off x="4756525" y="3386350"/>
            <a:ext cx="3673200" cy="72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9" name="Google Shape;59;p62"/>
          <p:cNvSpPr txBox="1"/>
          <p:nvPr>
            <p:ph idx="3" type="title"/>
          </p:nvPr>
        </p:nvSpPr>
        <p:spPr>
          <a:xfrm>
            <a:off x="6169225" y="854350"/>
            <a:ext cx="848100" cy="491700"/>
          </a:xfrm>
          <a:prstGeom prst="rect">
            <a:avLst/>
          </a:prstGeom>
          <a:solidFill>
            <a:srgbClr val="FFFFFF">
              <a:alpha val="43921"/>
            </a:srgbClr>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3500">
                <a:solidFill>
                  <a:schemeClr val="lt2"/>
                </a:solidFill>
              </a:defRPr>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p:txBody>
      </p:sp>
      <p:sp>
        <p:nvSpPr>
          <p:cNvPr id="60" name="Google Shape;60;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pic>
        <p:nvPicPr>
          <p:cNvPr id="62" name="Google Shape;62;p63"/>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63" name="Google Shape;63;p63"/>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64" name="Google Shape;64;p63"/>
          <p:cNvSpPr txBox="1"/>
          <p:nvPr>
            <p:ph idx="1" type="subTitle"/>
          </p:nvPr>
        </p:nvSpPr>
        <p:spPr>
          <a:xfrm>
            <a:off x="714175" y="1340175"/>
            <a:ext cx="3100500" cy="297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65" name="Google Shape;65;p63"/>
          <p:cNvSpPr txBox="1"/>
          <p:nvPr>
            <p:ph idx="2" type="subTitle"/>
          </p:nvPr>
        </p:nvSpPr>
        <p:spPr>
          <a:xfrm>
            <a:off x="4221778" y="1340175"/>
            <a:ext cx="3100500" cy="297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66" name="Google Shape;6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64"/>
          <p:cNvSpPr txBox="1"/>
          <p:nvPr>
            <p:ph idx="1" type="body"/>
          </p:nvPr>
        </p:nvSpPr>
        <p:spPr>
          <a:xfrm>
            <a:off x="714175" y="1760650"/>
            <a:ext cx="3857700" cy="2123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69" name="Google Shape;69;p64"/>
          <p:cNvSpPr txBox="1"/>
          <p:nvPr>
            <p:ph type="title"/>
          </p:nvPr>
        </p:nvSpPr>
        <p:spPr>
          <a:xfrm>
            <a:off x="714175" y="542625"/>
            <a:ext cx="3857700" cy="110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0" name="Google Shape;70;p64"/>
          <p:cNvSpPr/>
          <p:nvPr>
            <p:ph idx="2" type="pic"/>
          </p:nvPr>
        </p:nvSpPr>
        <p:spPr>
          <a:xfrm>
            <a:off x="5261400" y="-1750"/>
            <a:ext cx="3896400" cy="5143500"/>
          </a:xfrm>
          <a:prstGeom prst="rect">
            <a:avLst/>
          </a:prstGeom>
          <a:noFill/>
          <a:ln>
            <a:noFill/>
          </a:ln>
        </p:spPr>
      </p:sp>
      <p:sp>
        <p:nvSpPr>
          <p:cNvPr id="71" name="Google Shape;7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72" name="Shape 72"/>
        <p:cNvGrpSpPr/>
        <p:nvPr/>
      </p:nvGrpSpPr>
      <p:grpSpPr>
        <a:xfrm>
          <a:off x="0" y="0"/>
          <a:ext cx="0" cy="0"/>
          <a:chOff x="0" y="0"/>
          <a:chExt cx="0" cy="0"/>
        </a:xfrm>
      </p:grpSpPr>
      <p:pic>
        <p:nvPicPr>
          <p:cNvPr id="73" name="Google Shape;73;p65"/>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74" name="Google Shape;74;p65"/>
          <p:cNvSpPr txBox="1"/>
          <p:nvPr>
            <p:ph type="title"/>
          </p:nvPr>
        </p:nvSpPr>
        <p:spPr>
          <a:xfrm>
            <a:off x="3000175" y="542625"/>
            <a:ext cx="4892100" cy="107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5" name="Google Shape;75;p65"/>
          <p:cNvSpPr txBox="1"/>
          <p:nvPr>
            <p:ph idx="1" type="subTitle"/>
          </p:nvPr>
        </p:nvSpPr>
        <p:spPr>
          <a:xfrm>
            <a:off x="3000225" y="3123300"/>
            <a:ext cx="2283300" cy="122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76" name="Google Shape;76;p65"/>
          <p:cNvSpPr txBox="1"/>
          <p:nvPr>
            <p:ph idx="2" type="title"/>
          </p:nvPr>
        </p:nvSpPr>
        <p:spPr>
          <a:xfrm>
            <a:off x="3000175" y="2713775"/>
            <a:ext cx="2283300" cy="45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77" name="Google Shape;77;p65"/>
          <p:cNvSpPr txBox="1"/>
          <p:nvPr>
            <p:ph idx="3" type="subTitle"/>
          </p:nvPr>
        </p:nvSpPr>
        <p:spPr>
          <a:xfrm>
            <a:off x="5609144" y="3123300"/>
            <a:ext cx="2283300" cy="122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78" name="Google Shape;78;p65"/>
          <p:cNvSpPr txBox="1"/>
          <p:nvPr>
            <p:ph idx="4" type="title"/>
          </p:nvPr>
        </p:nvSpPr>
        <p:spPr>
          <a:xfrm>
            <a:off x="5609091" y="2713775"/>
            <a:ext cx="2283300" cy="45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79" name="Google Shape;7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2">
    <p:spTree>
      <p:nvGrpSpPr>
        <p:cNvPr id="80" name="Shape 80"/>
        <p:cNvGrpSpPr/>
        <p:nvPr/>
      </p:nvGrpSpPr>
      <p:grpSpPr>
        <a:xfrm>
          <a:off x="0" y="0"/>
          <a:ext cx="0" cy="0"/>
          <a:chOff x="0" y="0"/>
          <a:chExt cx="0" cy="0"/>
        </a:xfrm>
      </p:grpSpPr>
      <p:pic>
        <p:nvPicPr>
          <p:cNvPr id="81" name="Google Shape;81;p66"/>
          <p:cNvPicPr preferRelativeResize="0"/>
          <p:nvPr/>
        </p:nvPicPr>
        <p:blipFill rotWithShape="1">
          <a:blip r:embed="rId2">
            <a:alphaModFix/>
          </a:blip>
          <a:srcRect b="0" l="0" r="0" t="0"/>
          <a:stretch/>
        </p:blipFill>
        <p:spPr>
          <a:xfrm>
            <a:off x="0" y="0"/>
            <a:ext cx="9144003" cy="5143499"/>
          </a:xfrm>
          <a:prstGeom prst="rect">
            <a:avLst/>
          </a:prstGeom>
          <a:noFill/>
          <a:ln>
            <a:noFill/>
          </a:ln>
        </p:spPr>
      </p:pic>
      <p:sp>
        <p:nvSpPr>
          <p:cNvPr id="82" name="Google Shape;82;p66"/>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3" name="Google Shape;83;p66"/>
          <p:cNvSpPr txBox="1"/>
          <p:nvPr>
            <p:ph idx="1" type="body"/>
          </p:nvPr>
        </p:nvSpPr>
        <p:spPr>
          <a:xfrm>
            <a:off x="714175" y="2065450"/>
            <a:ext cx="3007800" cy="2009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84" name="Google Shape;84;p66"/>
          <p:cNvSpPr txBox="1"/>
          <p:nvPr>
            <p:ph idx="2" type="body"/>
          </p:nvPr>
        </p:nvSpPr>
        <p:spPr>
          <a:xfrm>
            <a:off x="3992623" y="2065450"/>
            <a:ext cx="3007800" cy="2009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3"/>
              </a:buClr>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85" name="Google Shape;85;p66"/>
          <p:cNvSpPr txBox="1"/>
          <p:nvPr>
            <p:ph idx="3" type="title"/>
          </p:nvPr>
        </p:nvSpPr>
        <p:spPr>
          <a:xfrm>
            <a:off x="714175" y="1648725"/>
            <a:ext cx="3007800" cy="45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
        <p:nvSpPr>
          <p:cNvPr id="86" name="Google Shape;86;p66"/>
          <p:cNvSpPr txBox="1"/>
          <p:nvPr>
            <p:ph idx="4" type="title"/>
          </p:nvPr>
        </p:nvSpPr>
        <p:spPr>
          <a:xfrm>
            <a:off x="3992622" y="1648725"/>
            <a:ext cx="3007800" cy="45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grpSp>
        <p:nvGrpSpPr>
          <p:cNvPr id="87" name="Google Shape;87;p66"/>
          <p:cNvGrpSpPr/>
          <p:nvPr/>
        </p:nvGrpSpPr>
        <p:grpSpPr>
          <a:xfrm>
            <a:off x="8021159" y="-515085"/>
            <a:ext cx="1620400" cy="1512625"/>
            <a:chOff x="8086534" y="-571310"/>
            <a:chExt cx="1620400" cy="1512625"/>
          </a:xfrm>
        </p:grpSpPr>
        <p:sp>
          <p:nvSpPr>
            <p:cNvPr id="88" name="Google Shape;88;p66"/>
            <p:cNvSpPr/>
            <p:nvPr/>
          </p:nvSpPr>
          <p:spPr>
            <a:xfrm rot="5400000">
              <a:off x="8086534" y="-571310"/>
              <a:ext cx="1475400" cy="1475400"/>
            </a:xfrm>
            <a:prstGeom prst="ellipse">
              <a:avLst/>
            </a:pr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66"/>
            <p:cNvGrpSpPr/>
            <p:nvPr/>
          </p:nvGrpSpPr>
          <p:grpSpPr>
            <a:xfrm>
              <a:off x="8231534" y="-534085"/>
              <a:ext cx="1475400" cy="1475400"/>
              <a:chOff x="6192034" y="-108610"/>
              <a:chExt cx="1475400" cy="1475400"/>
            </a:xfrm>
          </p:grpSpPr>
          <p:sp>
            <p:nvSpPr>
              <p:cNvPr id="90" name="Google Shape;90;p66"/>
              <p:cNvSpPr/>
              <p:nvPr/>
            </p:nvSpPr>
            <p:spPr>
              <a:xfrm rot="5400000">
                <a:off x="6192034" y="-108610"/>
                <a:ext cx="1475400" cy="1475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66"/>
              <p:cNvSpPr/>
              <p:nvPr/>
            </p:nvSpPr>
            <p:spPr>
              <a:xfrm rot="5400000">
                <a:off x="6320125" y="19500"/>
                <a:ext cx="1219200" cy="1219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2" name="Google Shape;92;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714175" y="542625"/>
            <a:ext cx="77154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Proxima Nova"/>
              <a:buNone/>
              <a:defRPr b="1" i="0" sz="3000" u="none" cap="none" strike="noStrike">
                <a:solidFill>
                  <a:schemeClr val="dk2"/>
                </a:solidFill>
                <a:latin typeface="Proxima Nova"/>
                <a:ea typeface="Proxima Nova"/>
                <a:cs typeface="Proxima Nova"/>
                <a:sym typeface="Proxima Nova"/>
              </a:defRPr>
            </a:lvl1pPr>
            <a:lvl2pPr lvl="1" marR="0" rtl="0" algn="l">
              <a:lnSpc>
                <a:spcPct val="100000"/>
              </a:lnSpc>
              <a:spcBef>
                <a:spcPts val="0"/>
              </a:spcBef>
              <a:spcAft>
                <a:spcPts val="0"/>
              </a:spcAft>
              <a:buClr>
                <a:schemeClr val="dk2"/>
              </a:buClr>
              <a:buSzPts val="3200"/>
              <a:buFont typeface="Manrope ExtraBold"/>
              <a:buNone/>
              <a:defRPr b="0" i="0" sz="3200" u="none" cap="none" strike="noStrike">
                <a:solidFill>
                  <a:schemeClr val="dk2"/>
                </a:solidFill>
                <a:latin typeface="Manrope ExtraBold"/>
                <a:ea typeface="Manrope ExtraBold"/>
                <a:cs typeface="Manrope ExtraBold"/>
                <a:sym typeface="Manrope ExtraBold"/>
              </a:defRPr>
            </a:lvl2pPr>
            <a:lvl3pPr lvl="2" marR="0" rtl="0" algn="l">
              <a:lnSpc>
                <a:spcPct val="100000"/>
              </a:lnSpc>
              <a:spcBef>
                <a:spcPts val="0"/>
              </a:spcBef>
              <a:spcAft>
                <a:spcPts val="0"/>
              </a:spcAft>
              <a:buClr>
                <a:schemeClr val="dk2"/>
              </a:buClr>
              <a:buSzPts val="3200"/>
              <a:buFont typeface="Manrope ExtraBold"/>
              <a:buNone/>
              <a:defRPr b="0" i="0" sz="3200" u="none" cap="none" strike="noStrike">
                <a:solidFill>
                  <a:schemeClr val="dk2"/>
                </a:solidFill>
                <a:latin typeface="Manrope ExtraBold"/>
                <a:ea typeface="Manrope ExtraBold"/>
                <a:cs typeface="Manrope ExtraBold"/>
                <a:sym typeface="Manrope ExtraBold"/>
              </a:defRPr>
            </a:lvl3pPr>
            <a:lvl4pPr lvl="3" marR="0" rtl="0" algn="l">
              <a:lnSpc>
                <a:spcPct val="100000"/>
              </a:lnSpc>
              <a:spcBef>
                <a:spcPts val="0"/>
              </a:spcBef>
              <a:spcAft>
                <a:spcPts val="0"/>
              </a:spcAft>
              <a:buClr>
                <a:schemeClr val="dk2"/>
              </a:buClr>
              <a:buSzPts val="3200"/>
              <a:buFont typeface="Manrope ExtraBold"/>
              <a:buNone/>
              <a:defRPr b="0" i="0" sz="3200" u="none" cap="none" strike="noStrike">
                <a:solidFill>
                  <a:schemeClr val="dk2"/>
                </a:solidFill>
                <a:latin typeface="Manrope ExtraBold"/>
                <a:ea typeface="Manrope ExtraBold"/>
                <a:cs typeface="Manrope ExtraBold"/>
                <a:sym typeface="Manrope ExtraBold"/>
              </a:defRPr>
            </a:lvl4pPr>
            <a:lvl5pPr lvl="4" marR="0" rtl="0" algn="l">
              <a:lnSpc>
                <a:spcPct val="100000"/>
              </a:lnSpc>
              <a:spcBef>
                <a:spcPts val="0"/>
              </a:spcBef>
              <a:spcAft>
                <a:spcPts val="0"/>
              </a:spcAft>
              <a:buClr>
                <a:schemeClr val="dk2"/>
              </a:buClr>
              <a:buSzPts val="3200"/>
              <a:buFont typeface="Manrope ExtraBold"/>
              <a:buNone/>
              <a:defRPr b="0" i="0" sz="3200" u="none" cap="none" strike="noStrike">
                <a:solidFill>
                  <a:schemeClr val="dk2"/>
                </a:solidFill>
                <a:latin typeface="Manrope ExtraBold"/>
                <a:ea typeface="Manrope ExtraBold"/>
                <a:cs typeface="Manrope ExtraBold"/>
                <a:sym typeface="Manrope ExtraBold"/>
              </a:defRPr>
            </a:lvl5pPr>
            <a:lvl6pPr lvl="5" marR="0" rtl="0" algn="l">
              <a:lnSpc>
                <a:spcPct val="100000"/>
              </a:lnSpc>
              <a:spcBef>
                <a:spcPts val="0"/>
              </a:spcBef>
              <a:spcAft>
                <a:spcPts val="0"/>
              </a:spcAft>
              <a:buClr>
                <a:schemeClr val="dk2"/>
              </a:buClr>
              <a:buSzPts val="3200"/>
              <a:buFont typeface="Manrope ExtraBold"/>
              <a:buNone/>
              <a:defRPr b="0" i="0" sz="3200" u="none" cap="none" strike="noStrike">
                <a:solidFill>
                  <a:schemeClr val="dk2"/>
                </a:solidFill>
                <a:latin typeface="Manrope ExtraBold"/>
                <a:ea typeface="Manrope ExtraBold"/>
                <a:cs typeface="Manrope ExtraBold"/>
                <a:sym typeface="Manrope ExtraBold"/>
              </a:defRPr>
            </a:lvl6pPr>
            <a:lvl7pPr lvl="6" marR="0" rtl="0" algn="l">
              <a:lnSpc>
                <a:spcPct val="100000"/>
              </a:lnSpc>
              <a:spcBef>
                <a:spcPts val="0"/>
              </a:spcBef>
              <a:spcAft>
                <a:spcPts val="0"/>
              </a:spcAft>
              <a:buClr>
                <a:schemeClr val="dk2"/>
              </a:buClr>
              <a:buSzPts val="3200"/>
              <a:buFont typeface="Manrope ExtraBold"/>
              <a:buNone/>
              <a:defRPr b="0" i="0" sz="3200" u="none" cap="none" strike="noStrike">
                <a:solidFill>
                  <a:schemeClr val="dk2"/>
                </a:solidFill>
                <a:latin typeface="Manrope ExtraBold"/>
                <a:ea typeface="Manrope ExtraBold"/>
                <a:cs typeface="Manrope ExtraBold"/>
                <a:sym typeface="Manrope ExtraBold"/>
              </a:defRPr>
            </a:lvl7pPr>
            <a:lvl8pPr lvl="7" marR="0" rtl="0" algn="l">
              <a:lnSpc>
                <a:spcPct val="100000"/>
              </a:lnSpc>
              <a:spcBef>
                <a:spcPts val="0"/>
              </a:spcBef>
              <a:spcAft>
                <a:spcPts val="0"/>
              </a:spcAft>
              <a:buClr>
                <a:schemeClr val="dk2"/>
              </a:buClr>
              <a:buSzPts val="3200"/>
              <a:buFont typeface="Manrope ExtraBold"/>
              <a:buNone/>
              <a:defRPr b="0" i="0" sz="3200" u="none" cap="none" strike="noStrike">
                <a:solidFill>
                  <a:schemeClr val="dk2"/>
                </a:solidFill>
                <a:latin typeface="Manrope ExtraBold"/>
                <a:ea typeface="Manrope ExtraBold"/>
                <a:cs typeface="Manrope ExtraBold"/>
                <a:sym typeface="Manrope ExtraBold"/>
              </a:defRPr>
            </a:lvl8pPr>
            <a:lvl9pPr lvl="8" marR="0" rtl="0" algn="l">
              <a:lnSpc>
                <a:spcPct val="100000"/>
              </a:lnSpc>
              <a:spcBef>
                <a:spcPts val="0"/>
              </a:spcBef>
              <a:spcAft>
                <a:spcPts val="0"/>
              </a:spcAft>
              <a:buClr>
                <a:schemeClr val="dk2"/>
              </a:buClr>
              <a:buSzPts val="3200"/>
              <a:buFont typeface="Manrope ExtraBold"/>
              <a:buNone/>
              <a:defRPr b="0" i="0" sz="3200" u="none" cap="none" strike="noStrike">
                <a:solidFill>
                  <a:schemeClr val="dk2"/>
                </a:solidFill>
                <a:latin typeface="Manrope ExtraBold"/>
                <a:ea typeface="Manrope ExtraBold"/>
                <a:cs typeface="Manrope ExtraBold"/>
                <a:sym typeface="Manrope ExtraBold"/>
              </a:defRPr>
            </a:lvl9pPr>
          </a:lstStyle>
          <a:p/>
        </p:txBody>
      </p:sp>
      <p:sp>
        <p:nvSpPr>
          <p:cNvPr id="7" name="Google Shape;7;p57"/>
          <p:cNvSpPr txBox="1"/>
          <p:nvPr>
            <p:ph idx="1" type="body"/>
          </p:nvPr>
        </p:nvSpPr>
        <p:spPr>
          <a:xfrm>
            <a:off x="714175" y="1250075"/>
            <a:ext cx="7715400" cy="33507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Char char="●"/>
              <a:defRPr i="0" sz="1200" u="none" cap="none" strike="noStrike">
                <a:solidFill>
                  <a:schemeClr val="dk1"/>
                </a:solidFill>
              </a:defRPr>
            </a:lvl1pPr>
            <a:lvl2pPr indent="-304800" lvl="1" marL="914400" marR="0" rtl="0" algn="l">
              <a:lnSpc>
                <a:spcPct val="100000"/>
              </a:lnSpc>
              <a:spcBef>
                <a:spcPts val="0"/>
              </a:spcBef>
              <a:spcAft>
                <a:spcPts val="0"/>
              </a:spcAft>
              <a:buClr>
                <a:schemeClr val="dk1"/>
              </a:buClr>
              <a:buSzPts val="1200"/>
              <a:buChar char="○"/>
              <a:defRPr i="0" sz="1200" u="none" cap="none" strike="noStrike">
                <a:solidFill>
                  <a:schemeClr val="dk1"/>
                </a:solidFill>
              </a:defRPr>
            </a:lvl2pPr>
            <a:lvl3pPr indent="-304800" lvl="2" marL="1371600" marR="0" rtl="0" algn="l">
              <a:lnSpc>
                <a:spcPct val="100000"/>
              </a:lnSpc>
              <a:spcBef>
                <a:spcPts val="0"/>
              </a:spcBef>
              <a:spcAft>
                <a:spcPts val="0"/>
              </a:spcAft>
              <a:buClr>
                <a:schemeClr val="dk1"/>
              </a:buClr>
              <a:buSzPts val="1200"/>
              <a:buChar char="■"/>
              <a:defRPr i="0" sz="1200" u="none" cap="none" strike="noStrike">
                <a:solidFill>
                  <a:schemeClr val="dk1"/>
                </a:solidFill>
              </a:defRPr>
            </a:lvl3pPr>
            <a:lvl4pPr indent="-304800" lvl="3" marL="1828800" marR="0" rtl="0" algn="l">
              <a:lnSpc>
                <a:spcPct val="100000"/>
              </a:lnSpc>
              <a:spcBef>
                <a:spcPts val="0"/>
              </a:spcBef>
              <a:spcAft>
                <a:spcPts val="0"/>
              </a:spcAft>
              <a:buClr>
                <a:schemeClr val="dk1"/>
              </a:buClr>
              <a:buSzPts val="1200"/>
              <a:buChar char="●"/>
              <a:defRPr i="0" sz="1200" u="none" cap="none" strike="noStrike">
                <a:solidFill>
                  <a:schemeClr val="dk1"/>
                </a:solidFill>
              </a:defRPr>
            </a:lvl4pPr>
            <a:lvl5pPr indent="-304800" lvl="4" marL="2286000" marR="0" rtl="0" algn="l">
              <a:lnSpc>
                <a:spcPct val="100000"/>
              </a:lnSpc>
              <a:spcBef>
                <a:spcPts val="0"/>
              </a:spcBef>
              <a:spcAft>
                <a:spcPts val="0"/>
              </a:spcAft>
              <a:buClr>
                <a:schemeClr val="dk1"/>
              </a:buClr>
              <a:buSzPts val="1200"/>
              <a:buChar char="○"/>
              <a:defRPr i="0" sz="1200" u="none" cap="none" strike="noStrike">
                <a:solidFill>
                  <a:schemeClr val="dk1"/>
                </a:solidFill>
              </a:defRPr>
            </a:lvl5pPr>
            <a:lvl6pPr indent="-304800" lvl="5" marL="2743200" marR="0" rtl="0" algn="l">
              <a:lnSpc>
                <a:spcPct val="100000"/>
              </a:lnSpc>
              <a:spcBef>
                <a:spcPts val="0"/>
              </a:spcBef>
              <a:spcAft>
                <a:spcPts val="0"/>
              </a:spcAft>
              <a:buClr>
                <a:schemeClr val="dk1"/>
              </a:buClr>
              <a:buSzPts val="1200"/>
              <a:buChar char="■"/>
              <a:defRPr i="0" sz="1200" u="none" cap="none" strike="noStrike">
                <a:solidFill>
                  <a:schemeClr val="dk1"/>
                </a:solidFill>
              </a:defRPr>
            </a:lvl6pPr>
            <a:lvl7pPr indent="-304800" lvl="6" marL="3200400" marR="0" rtl="0" algn="l">
              <a:lnSpc>
                <a:spcPct val="100000"/>
              </a:lnSpc>
              <a:spcBef>
                <a:spcPts val="0"/>
              </a:spcBef>
              <a:spcAft>
                <a:spcPts val="0"/>
              </a:spcAft>
              <a:buClr>
                <a:schemeClr val="dk1"/>
              </a:buClr>
              <a:buSzPts val="1200"/>
              <a:buChar char="●"/>
              <a:defRPr i="0" sz="1200" u="none" cap="none" strike="noStrike">
                <a:solidFill>
                  <a:schemeClr val="dk1"/>
                </a:solidFill>
              </a:defRPr>
            </a:lvl7pPr>
            <a:lvl8pPr indent="-304800" lvl="7" marL="3657600" marR="0" rtl="0" algn="l">
              <a:lnSpc>
                <a:spcPct val="100000"/>
              </a:lnSpc>
              <a:spcBef>
                <a:spcPts val="0"/>
              </a:spcBef>
              <a:spcAft>
                <a:spcPts val="0"/>
              </a:spcAft>
              <a:buClr>
                <a:schemeClr val="dk1"/>
              </a:buClr>
              <a:buSzPts val="1200"/>
              <a:buChar char="○"/>
              <a:defRPr i="0" sz="1200" u="none" cap="none" strike="noStrike">
                <a:solidFill>
                  <a:schemeClr val="dk1"/>
                </a:solidFill>
              </a:defRPr>
            </a:lvl8pPr>
            <a:lvl9pPr indent="-304800" lvl="8" marL="4114800" marR="0" rtl="0" algn="l">
              <a:lnSpc>
                <a:spcPct val="100000"/>
              </a:lnSpc>
              <a:spcBef>
                <a:spcPts val="0"/>
              </a:spcBef>
              <a:spcAft>
                <a:spcPts val="0"/>
              </a:spcAft>
              <a:buClr>
                <a:schemeClr val="dk1"/>
              </a:buClr>
              <a:buSzPts val="1200"/>
              <a:buChar char="■"/>
              <a:defRPr i="0" sz="1200" u="none" cap="none" strike="noStrike">
                <a:solidFill>
                  <a:schemeClr val="dk1"/>
                </a:solidFill>
              </a:defRPr>
            </a:lvl9pPr>
          </a:lstStyle>
          <a:p/>
        </p:txBody>
      </p:sp>
      <p:sp>
        <p:nvSpPr>
          <p:cNvPr id="8" name="Google Shape;8;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Inter Medium"/>
                <a:ea typeface="Inter Medium"/>
                <a:cs typeface="Inter Medium"/>
                <a:sym typeface="Inter Medium"/>
              </a:defRPr>
            </a:lvl1pPr>
            <a:lvl2pPr lvl="1" algn="r">
              <a:buNone/>
              <a:defRPr sz="1300">
                <a:solidFill>
                  <a:schemeClr val="dk1"/>
                </a:solidFill>
                <a:latin typeface="Inter Medium"/>
                <a:ea typeface="Inter Medium"/>
                <a:cs typeface="Inter Medium"/>
                <a:sym typeface="Inter Medium"/>
              </a:defRPr>
            </a:lvl2pPr>
            <a:lvl3pPr lvl="2" algn="r">
              <a:buNone/>
              <a:defRPr sz="1300">
                <a:solidFill>
                  <a:schemeClr val="dk1"/>
                </a:solidFill>
                <a:latin typeface="Inter Medium"/>
                <a:ea typeface="Inter Medium"/>
                <a:cs typeface="Inter Medium"/>
                <a:sym typeface="Inter Medium"/>
              </a:defRPr>
            </a:lvl3pPr>
            <a:lvl4pPr lvl="3" algn="r">
              <a:buNone/>
              <a:defRPr sz="1300">
                <a:solidFill>
                  <a:schemeClr val="dk1"/>
                </a:solidFill>
                <a:latin typeface="Inter Medium"/>
                <a:ea typeface="Inter Medium"/>
                <a:cs typeface="Inter Medium"/>
                <a:sym typeface="Inter Medium"/>
              </a:defRPr>
            </a:lvl4pPr>
            <a:lvl5pPr lvl="4" algn="r">
              <a:buNone/>
              <a:defRPr sz="1300">
                <a:solidFill>
                  <a:schemeClr val="dk1"/>
                </a:solidFill>
                <a:latin typeface="Inter Medium"/>
                <a:ea typeface="Inter Medium"/>
                <a:cs typeface="Inter Medium"/>
                <a:sym typeface="Inter Medium"/>
              </a:defRPr>
            </a:lvl5pPr>
            <a:lvl6pPr lvl="5" algn="r">
              <a:buNone/>
              <a:defRPr sz="1300">
                <a:solidFill>
                  <a:schemeClr val="dk1"/>
                </a:solidFill>
                <a:latin typeface="Inter Medium"/>
                <a:ea typeface="Inter Medium"/>
                <a:cs typeface="Inter Medium"/>
                <a:sym typeface="Inter Medium"/>
              </a:defRPr>
            </a:lvl6pPr>
            <a:lvl7pPr lvl="6" algn="r">
              <a:buNone/>
              <a:defRPr sz="1300">
                <a:solidFill>
                  <a:schemeClr val="dk1"/>
                </a:solidFill>
                <a:latin typeface="Inter Medium"/>
                <a:ea typeface="Inter Medium"/>
                <a:cs typeface="Inter Medium"/>
                <a:sym typeface="Inter Medium"/>
              </a:defRPr>
            </a:lvl7pPr>
            <a:lvl8pPr lvl="7" algn="r">
              <a:buNone/>
              <a:defRPr sz="1300">
                <a:solidFill>
                  <a:schemeClr val="dk1"/>
                </a:solidFill>
                <a:latin typeface="Inter Medium"/>
                <a:ea typeface="Inter Medium"/>
                <a:cs typeface="Inter Medium"/>
                <a:sym typeface="Inter Medium"/>
              </a:defRPr>
            </a:lvl8pPr>
            <a:lvl9pPr lvl="8" algn="r">
              <a:buNone/>
              <a:defRPr sz="1300">
                <a:solidFill>
                  <a:schemeClr val="dk1"/>
                </a:solidFill>
                <a:latin typeface="Inter Medium"/>
                <a:ea typeface="Inter Medium"/>
                <a:cs typeface="Inter Medium"/>
                <a:sym typeface="Inter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hyperlink" Target="http://drive.google.com/file/d/1y3u8blYo8vOnPGNg-HGpG1RvddHoUXqT/view" TargetMode="External"/><Relationship Id="rId6" Type="http://schemas.openxmlformats.org/officeDocument/2006/relationships/image" Target="../media/image2.png"/><Relationship Id="rId7" Type="http://schemas.openxmlformats.org/officeDocument/2006/relationships/hyperlink" Target="http://drive.google.com/file/d/1y3u8blYo8vOnPGNg-HGpG1RvddHoUXqT/vie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rive.google.com/file/d/1KyXkRX4onZCtPUumWzh3CC7aGJK0On6u/view"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drive.google.com/file/d/1hrgA-63DYOeIXyComCDJbiGnFYTO5kHm/view"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gov.uk/government/statistics/uk-local-authority-and-regional-greenhouse-gas-emissions-national-statistics-2005-to-2020" TargetMode="External"/><Relationship Id="rId4" Type="http://schemas.openxmlformats.org/officeDocument/2006/relationships/hyperlink" Target="https://data.london.gov.uk/dataset/licensed-vehicles-type-0" TargetMode="External"/><Relationship Id="rId5" Type="http://schemas.openxmlformats.org/officeDocument/2006/relationships/hyperlink" Target="https://data.london.gov.uk/dataset/licensed-vehicles-type-0" TargetMode="External"/><Relationship Id="rId6" Type="http://schemas.openxmlformats.org/officeDocument/2006/relationships/hyperlink" Target="https://www.statista.com/statistics/1047950/mortality-from-respiratory-diseases-in-england-and-wales/" TargetMode="External"/><Relationship Id="rId7" Type="http://schemas.openxmlformats.org/officeDocument/2006/relationships/hyperlink" Target="http://drive.google.com/file/d/19-Zp1lZvBstfbhWD19Wwf4ghTblMSRMq/view" TargetMode="External"/><Relationship Id="rId8"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roadtraffic.dft.gov.uk/regions/6" TargetMode="External"/><Relationship Id="rId4" Type="http://schemas.openxmlformats.org/officeDocument/2006/relationships/hyperlink" Target="https://davidcarslaw.github.io/openair/index.html" TargetMode="External"/><Relationship Id="rId5" Type="http://schemas.openxmlformats.org/officeDocument/2006/relationships/hyperlink" Target="https://data.london.gov.uk/dataset/land-area-and-population-density-ward-and-borough" TargetMode="External"/><Relationship Id="rId6" Type="http://schemas.openxmlformats.org/officeDocument/2006/relationships/hyperlink" Target="http://drive.google.com/file/d/1jkud_p7-BiRF4otBBwoiQ_tL3DWkyXX7/view" TargetMode="External"/><Relationship Id="rId7"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drive.google.com/file/d/1cFB-UcwYjRjL64rt6HK7Zq-Fng2v5viA/view"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rive.google.com/file/d/1F79BW119805SG1AfY37Cj78YZzK6zZIi/view" TargetMode="External"/><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hyperlink" Target="http://drive.google.com/file/d/1_Qvzz8E27S3HLbwKMBIWj6sksB_ZvYwr/view" TargetMode="External"/><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56.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30.png"/><Relationship Id="rId8" Type="http://schemas.openxmlformats.org/officeDocument/2006/relationships/image" Target="../media/image24.png"/><Relationship Id="rId11" Type="http://schemas.openxmlformats.org/officeDocument/2006/relationships/hyperlink" Target="http://drive.google.com/file/d/1a3__h9BVuarDSzW34Xp_S3KxGei0ODo_/view" TargetMode="External"/><Relationship Id="rId10" Type="http://schemas.openxmlformats.org/officeDocument/2006/relationships/image" Target="../media/image41.png"/><Relationship Id="rId1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hyperlink" Target="http://drive.google.com/file/d/1p-crlVoSlW-H-0Ov7PBVOiui4JyhqUOW/view" TargetMode="External"/><Relationship Id="rId5" Type="http://schemas.openxmlformats.org/officeDocument/2006/relationships/image" Target="../media/image2.pn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hyperlink" Target="http://drive.google.com/file/d/1ZTb7gPXcN2zHK7Xou6J-e24fyv3lxO0Y/view" TargetMode="External"/><Relationship Id="rId5" Type="http://schemas.openxmlformats.org/officeDocument/2006/relationships/image" Target="../media/image2.png"/><Relationship Id="rId6"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hyperlink" Target="http://drive.google.com/file/d/1re9SM1hxjAMUofHP0HxGAupc8-S5-qkF/view" TargetMode="External"/><Relationship Id="rId5"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rive.google.com/file/d/1XUdWKZKxM4Jp5cDSxVyHo7F1kHTE2IIo/view"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hyperlink" Target="http://drive.google.com/file/d/18tUAr0D63_8GaLir3WhAwkn5uLyRGI3a/view" TargetMode="External"/><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hyperlink" Target="http://drive.google.com/file/d/1lIVQL891ZOapC39-F7E4SiMzl5rnjOp2/view" TargetMode="External"/><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51.png"/><Relationship Id="rId6" Type="http://schemas.openxmlformats.org/officeDocument/2006/relationships/hyperlink" Target="http://drive.google.com/file/d/1EYUdCfzvKrcgMBS7BVcik9M9u5QBFlWg/view" TargetMode="External"/><Relationship Id="rId7"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hyperlink" Target="http://drive.google.com/file/d/1vl3pXFVvhKOjEuHnHt5pmSUoAMzak18V/view" TargetMode="External"/><Relationship Id="rId7"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hyperlink" Target="http://drive.google.com/file/d/1wjCw5JnnzsQ8j8nGWig-Y03ubB-HPe2D/view" TargetMode="External"/><Relationship Id="rId7"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www.londoncouncils.gov.uk/our-key-themes/environment/air-quality-london/air-quality-public-polling/2019-air-quality-polling" TargetMode="External"/><Relationship Id="rId4" Type="http://schemas.openxmlformats.org/officeDocument/2006/relationships/hyperlink" Target="https://www.londoncouncils.gov.uk/our-key-themes/environment/air-quality-london/air-quality-public-polling/2019-air-quality-polling" TargetMode="External"/><Relationship Id="rId5" Type="http://schemas.openxmlformats.org/officeDocument/2006/relationships/hyperlink" Target="https://www.londoncouncils.gov.uk/our-key-themes/environment/air-quality-london/air-quality-public-polling/2019-air-quality-polling" TargetMode="External"/><Relationship Id="rId6" Type="http://schemas.openxmlformats.org/officeDocument/2006/relationships/hyperlink" Target="https://laqm.defra.gov.uk/air-quality/guidance/public-health/" TargetMode="External"/><Relationship Id="rId7" Type="http://schemas.openxmlformats.org/officeDocument/2006/relationships/hyperlink" Target="http://drive.google.com/file/d/1S2liyTJOMx4DaNOTxFHwQCUmyzmTgYlt/view" TargetMode="External"/><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hyperlink" Target="http://drive.google.com/file/d/1u1ynb354ZKdkwTl1UjZ7x50sr71wJSvq/view" TargetMode="External"/><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37.png"/><Relationship Id="rId7" Type="http://schemas.openxmlformats.org/officeDocument/2006/relationships/hyperlink" Target="http://drive.google.com/file/d/18H3p-ydQT0QkL0O3YQLmwfFs-tFb4VPO/view" TargetMode="External"/><Relationship Id="rId8"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drive.google.com/file/d/1DOh6VVVvKJn1fvS98BQCJy8zzYD8rQub/view" TargetMode="Externa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55.png"/><Relationship Id="rId5"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hyperlink" Target="http://drive.google.com/file/d/19Rl3OzG-X6nynpLgaMdP3mhv2Hv3HA2L/view" TargetMode="External"/><Relationship Id="rId5"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hyperlink" Target="http://drive.google.com/file/d/1ZUUHzLT96rDbG7Ih5y3V9cNUCyy-pcob/view" TargetMode="External"/><Relationship Id="rId5"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hyperlink" Target="http://drive.google.com/file/d/11yycKYhKnInmKgp0FWuZ2LAB6tONIT7D/view" TargetMode="External"/><Relationship Id="rId5"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hyperlink" Target="http://drive.google.com/file/d/1_TiB66x2xM-kTt-uiT9MSc3iQ-CLLHoM/view" TargetMode="External"/><Relationship Id="rId5"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hyperlink" Target="http://drive.google.com/file/d/1vKdAS4IHmg3_yvcVKp0W9vkHFmFGCO9G/view" TargetMode="External"/><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drive.google.com/file/d/1R9j7Mi6A_ocADncFV46uAm_ZOyjSj9Rt/view"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drive.google.com/file/d/1-4bXiCYBqdrCdnBK5N3r44c89GM1AIuK/view" TargetMode="Externa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drive.google.com/file/d/1WAtCOgMEOqw9ztao_HfkfwQRX0OoVw6y/view" TargetMode="Externa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drive.google.com/file/d/1IKKjHFGzO4n5K8AUO54xlQkgq1C23Cpt/view" TargetMode="Externa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s://doi.org/10.1111/j.1751-5823.2010.00103.x" TargetMode="External"/><Relationship Id="rId4" Type="http://schemas.openxmlformats.org/officeDocument/2006/relationships/hyperlink" Target="https://doi.org/10.1111/j.1751-5823.2010.00103.x" TargetMode="External"/><Relationship Id="rId9" Type="http://schemas.openxmlformats.org/officeDocument/2006/relationships/hyperlink" Target="https://www.londoncouncils.gov.uk/our-key-themes/environment/air-quality-london/air-quality-public-polling/2019-air-quality-polling" TargetMode="External"/><Relationship Id="rId5" Type="http://schemas.openxmlformats.org/officeDocument/2006/relationships/hyperlink" Target="https://laqm.defra.gov.uk/air-quality/guidance/public-health/" TargetMode="External"/><Relationship Id="rId6" Type="http://schemas.openxmlformats.org/officeDocument/2006/relationships/hyperlink" Target="https://laqm.defra.gov.uk/air-quality/guidance/public-health/" TargetMode="External"/><Relationship Id="rId7" Type="http://schemas.openxmlformats.org/officeDocument/2006/relationships/hyperlink" Target="https://doi.org/10.7861/clinmedicine.17-1-8" TargetMode="External"/><Relationship Id="rId8" Type="http://schemas.openxmlformats.org/officeDocument/2006/relationships/hyperlink" Target="https://doi.org/10.7861/clinmedicine.17-1-8" TargetMode="External"/><Relationship Id="rId11" Type="http://schemas.openxmlformats.org/officeDocument/2006/relationships/hyperlink" Target="https://www.londoncouncils.gov.uk/our-key-themes/environment/air-quality-london/air-quality-public-polling/2019-air-quality-polling" TargetMode="External"/><Relationship Id="rId10" Type="http://schemas.openxmlformats.org/officeDocument/2006/relationships/hyperlink" Target="https://www.londoncouncils.gov.uk/our-key-themes/environment/air-quality-london/air-quality-public-polling/2019-air-quality-polling" TargetMode="External"/><Relationship Id="rId13" Type="http://schemas.openxmlformats.org/officeDocument/2006/relationships/hyperlink" Target="https://www.londoncouncils.gov.uk/node/33224" TargetMode="External"/><Relationship Id="rId12" Type="http://schemas.openxmlformats.org/officeDocument/2006/relationships/hyperlink" Target="https://www.londoncouncils.gov.uk/node/3322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data.london.gov.uk/dataset/londons-population" TargetMode="External"/><Relationship Id="rId4" Type="http://schemas.openxmlformats.org/officeDocument/2006/relationships/hyperlink" Target="https://roadtraffic.dft.gov.uk/regions/6" TargetMode="External"/><Relationship Id="rId5" Type="http://schemas.openxmlformats.org/officeDocument/2006/relationships/image" Target="../media/image5.jpg"/><Relationship Id="rId6" Type="http://schemas.openxmlformats.org/officeDocument/2006/relationships/hyperlink" Target="http://drive.google.com/file/d/1KEeDj2xgzybzahKsnYztaWf2m-3jiOTJ/view" TargetMode="External"/><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46.jpg"/><Relationship Id="rId4" Type="http://schemas.openxmlformats.org/officeDocument/2006/relationships/hyperlink" Target="https://www.londoncouncils.gov.uk/node/33224" TargetMode="External"/><Relationship Id="rId5" Type="http://schemas.openxmlformats.org/officeDocument/2006/relationships/hyperlink" Target="http://drive.google.com/file/d/1LJGUa2vc8og6pyzVoYJq73rE1WYcFZkV/view" TargetMode="External"/><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hyperlink" Target="https://www.gov.uk/government/statistics/transport-and-environment-statistics-autumn-2021/transport-and-environment-statistics-autumn-2021" TargetMode="External"/><Relationship Id="rId4" Type="http://schemas.openxmlformats.org/officeDocument/2006/relationships/hyperlink" Target="https://cleanair.london/legal/defra-condemned-for-proposals-scrapping-local-air-pollution-monitoring/" TargetMode="External"/><Relationship Id="rId5" Type="http://schemas.openxmlformats.org/officeDocument/2006/relationships/hyperlink" Target="http://drive.google.com/file/d/1XfQUILQa_2aSnyVRJeQdbO6P-2Vg1dXl/view" TargetMode="External"/><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www.gov.uk/government/publications/health-matters-air-pollution/health-matters-air-pollution" TargetMode="External"/><Relationship Id="rId5" Type="http://schemas.openxmlformats.org/officeDocument/2006/relationships/hyperlink" Target="http://drive.google.com/file/d/1LFsEJwUILUbn-JkncjRabuTihXfAAEn3/view" TargetMode="External"/><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drive.google.com/file/d/1UQFxCjoHL1_CHEa0Hk2_djkhP-Hlhj-U/view"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descr="A picture containing vector graphics&#10;&#10;Description automatically generated" id="435" name="Google Shape;435;p1"/>
          <p:cNvPicPr preferRelativeResize="0"/>
          <p:nvPr>
            <p:ph idx="2" type="pic"/>
          </p:nvPr>
        </p:nvPicPr>
        <p:blipFill rotWithShape="1">
          <a:blip r:embed="rId3">
            <a:alphaModFix/>
          </a:blip>
          <a:srcRect b="0" l="14661" r="14661" t="0"/>
          <a:stretch/>
        </p:blipFill>
        <p:spPr>
          <a:xfrm>
            <a:off x="6184194" y="477582"/>
            <a:ext cx="2959805" cy="4188335"/>
          </a:xfrm>
          <a:prstGeom prst="rect">
            <a:avLst/>
          </a:prstGeom>
          <a:noFill/>
          <a:ln>
            <a:noFill/>
          </a:ln>
        </p:spPr>
      </p:pic>
      <p:pic>
        <p:nvPicPr>
          <p:cNvPr id="436" name="Google Shape;436;p1"/>
          <p:cNvPicPr preferRelativeResize="0"/>
          <p:nvPr/>
        </p:nvPicPr>
        <p:blipFill rotWithShape="1">
          <a:blip r:embed="rId4">
            <a:alphaModFix/>
          </a:blip>
          <a:srcRect b="0" l="0" r="27692" t="0"/>
          <a:stretch/>
        </p:blipFill>
        <p:spPr>
          <a:xfrm>
            <a:off x="0" y="0"/>
            <a:ext cx="6611674" cy="5143500"/>
          </a:xfrm>
          <a:prstGeom prst="rect">
            <a:avLst/>
          </a:prstGeom>
          <a:noFill/>
          <a:ln>
            <a:noFill/>
          </a:ln>
        </p:spPr>
      </p:pic>
      <p:sp>
        <p:nvSpPr>
          <p:cNvPr id="437" name="Google Shape;437;p1"/>
          <p:cNvSpPr txBox="1"/>
          <p:nvPr>
            <p:ph type="ctrTitle"/>
          </p:nvPr>
        </p:nvSpPr>
        <p:spPr>
          <a:xfrm>
            <a:off x="714175" y="224566"/>
            <a:ext cx="5094600" cy="188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solidFill>
                  <a:schemeClr val="dk2"/>
                </a:solidFill>
              </a:rPr>
              <a:t>GO ELECTRIC </a:t>
            </a:r>
            <a:br>
              <a:rPr lang="en">
                <a:solidFill>
                  <a:schemeClr val="dk2"/>
                </a:solidFill>
              </a:rPr>
            </a:br>
            <a:r>
              <a:rPr lang="en">
                <a:solidFill>
                  <a:schemeClr val="dk2"/>
                </a:solidFill>
              </a:rPr>
              <a:t>DRIVE GREEN</a:t>
            </a:r>
            <a:endParaRPr>
              <a:solidFill>
                <a:schemeClr val="dk2"/>
              </a:solidFill>
            </a:endParaRPr>
          </a:p>
        </p:txBody>
      </p:sp>
      <p:sp>
        <p:nvSpPr>
          <p:cNvPr id="438" name="Google Shape;438;p1"/>
          <p:cNvSpPr txBox="1"/>
          <p:nvPr>
            <p:ph idx="1" type="subTitle"/>
          </p:nvPr>
        </p:nvSpPr>
        <p:spPr>
          <a:xfrm>
            <a:off x="670338" y="1939525"/>
            <a:ext cx="5271000" cy="2343900"/>
          </a:xfrm>
          <a:prstGeom prst="rect">
            <a:avLst/>
          </a:prstGeom>
          <a:noFill/>
          <a:ln>
            <a:noFill/>
          </a:ln>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SzPts val="2800"/>
              <a:buNone/>
            </a:pPr>
            <a:r>
              <a:t/>
            </a:r>
            <a:endParaRPr b="1">
              <a:latin typeface="Proxima Nova"/>
              <a:ea typeface="Proxima Nova"/>
              <a:cs typeface="Proxima Nova"/>
              <a:sym typeface="Proxima Nova"/>
            </a:endParaRPr>
          </a:p>
          <a:p>
            <a:pPr indent="457200" lvl="0" marL="457200" rtl="0" algn="l">
              <a:lnSpc>
                <a:spcPct val="100000"/>
              </a:lnSpc>
              <a:spcBef>
                <a:spcPts val="0"/>
              </a:spcBef>
              <a:spcAft>
                <a:spcPts val="0"/>
              </a:spcAft>
              <a:buSzPts val="2800"/>
              <a:buNone/>
            </a:pPr>
            <a:r>
              <a:t/>
            </a:r>
            <a:endParaRPr b="1">
              <a:latin typeface="Proxima Nova"/>
              <a:ea typeface="Proxima Nova"/>
              <a:cs typeface="Proxima Nova"/>
              <a:sym typeface="Proxima Nova"/>
            </a:endParaRPr>
          </a:p>
          <a:p>
            <a:pPr indent="0" lvl="0" marL="0" rtl="0" algn="l">
              <a:lnSpc>
                <a:spcPct val="100000"/>
              </a:lnSpc>
              <a:spcBef>
                <a:spcPts val="0"/>
              </a:spcBef>
              <a:spcAft>
                <a:spcPts val="0"/>
              </a:spcAft>
              <a:buSzPts val="2800"/>
              <a:buNone/>
            </a:pPr>
            <a:r>
              <a:rPr b="1" lang="en">
                <a:latin typeface="Proxima Nova"/>
                <a:ea typeface="Proxima Nova"/>
                <a:cs typeface="Proxima Nova"/>
                <a:sym typeface="Proxima Nova"/>
              </a:rPr>
              <a:t>    </a:t>
            </a:r>
            <a:r>
              <a:rPr b="1" i="0" lang="en" u="none" strike="noStrike">
                <a:latin typeface="Proxima Nova"/>
                <a:ea typeface="Proxima Nova"/>
                <a:cs typeface="Proxima Nova"/>
                <a:sym typeface="Proxima Nova"/>
              </a:rPr>
              <a:t>A Drive Green Business Pr</a:t>
            </a:r>
            <a:r>
              <a:rPr b="1" lang="en">
                <a:latin typeface="Proxima Nova"/>
                <a:ea typeface="Proxima Nova"/>
                <a:cs typeface="Proxima Nova"/>
                <a:sym typeface="Proxima Nova"/>
              </a:rPr>
              <a:t>oject  </a:t>
            </a:r>
            <a:r>
              <a:rPr b="1" i="0" lang="en" u="none" strike="noStrike">
                <a:latin typeface="Proxima Nova"/>
                <a:ea typeface="Proxima Nova"/>
                <a:cs typeface="Proxima Nova"/>
                <a:sym typeface="Proxima Nova"/>
              </a:rPr>
              <a:t>For London</a:t>
            </a:r>
            <a:endParaRPr b="1" i="0" u="none" strike="noStrike">
              <a:latin typeface="Proxima Nova"/>
              <a:ea typeface="Proxima Nova"/>
              <a:cs typeface="Proxima Nova"/>
              <a:sym typeface="Proxima Nova"/>
            </a:endParaRPr>
          </a:p>
          <a:p>
            <a:pPr indent="0" lvl="0" marL="0" rtl="0" algn="ctr">
              <a:lnSpc>
                <a:spcPct val="115000"/>
              </a:lnSpc>
              <a:spcBef>
                <a:spcPts val="0"/>
              </a:spcBef>
              <a:spcAft>
                <a:spcPts val="0"/>
              </a:spcAft>
              <a:buSzPts val="1100"/>
              <a:buNone/>
            </a:pPr>
            <a:r>
              <a:t/>
            </a:r>
            <a:endParaRPr b="1" sz="1200">
              <a:latin typeface="Proxima Nova"/>
              <a:ea typeface="Proxima Nova"/>
              <a:cs typeface="Proxima Nova"/>
              <a:sym typeface="Proxima Nova"/>
            </a:endParaRPr>
          </a:p>
          <a:p>
            <a:pPr indent="457200" lvl="0" marL="1828800" rtl="0" algn="l">
              <a:lnSpc>
                <a:spcPct val="115000"/>
              </a:lnSpc>
              <a:spcBef>
                <a:spcPts val="0"/>
              </a:spcBef>
              <a:spcAft>
                <a:spcPts val="0"/>
              </a:spcAft>
              <a:buClr>
                <a:schemeClr val="dk1"/>
              </a:buClr>
              <a:buSzPts val="1100"/>
              <a:buFont typeface="Arial"/>
              <a:buNone/>
            </a:pPr>
            <a:r>
              <a:rPr b="1" lang="en" sz="1200">
                <a:latin typeface="Proxima Nova"/>
                <a:ea typeface="Proxima Nova"/>
                <a:cs typeface="Proxima Nova"/>
                <a:sym typeface="Proxima Nova"/>
              </a:rPr>
              <a:t>Designed</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b="1" lang="en" sz="1200">
                <a:latin typeface="Proxima Nova"/>
                <a:ea typeface="Proxima Nova"/>
                <a:cs typeface="Proxima Nova"/>
                <a:sym typeface="Proxima Nova"/>
              </a:rPr>
              <a:t> by </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b="1" lang="en" sz="1200">
                <a:latin typeface="Proxima Nova"/>
                <a:ea typeface="Proxima Nova"/>
                <a:cs typeface="Proxima Nova"/>
                <a:sym typeface="Proxima Nova"/>
              </a:rPr>
              <a:t>SHU Consultancy </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SzPts val="1100"/>
              <a:buNone/>
            </a:pPr>
            <a:r>
              <a:t/>
            </a:r>
            <a:endParaRPr b="1" i="1" sz="1200">
              <a:latin typeface="Proxima Nova"/>
              <a:ea typeface="Proxima Nova"/>
              <a:cs typeface="Proxima Nova"/>
              <a:sym typeface="Proxima Nova"/>
            </a:endParaRPr>
          </a:p>
          <a:p>
            <a:pPr indent="0" lvl="0" marL="0" rtl="0" algn="ctr">
              <a:lnSpc>
                <a:spcPct val="115000"/>
              </a:lnSpc>
              <a:spcBef>
                <a:spcPts val="0"/>
              </a:spcBef>
              <a:spcAft>
                <a:spcPts val="0"/>
              </a:spcAft>
              <a:buSzPts val="1100"/>
              <a:buNone/>
            </a:pPr>
            <a:r>
              <a:rPr b="1" i="1" lang="en" sz="1200">
                <a:latin typeface="Proxima Nova"/>
                <a:ea typeface="Proxima Nova"/>
                <a:cs typeface="Proxima Nova"/>
                <a:sym typeface="Proxima Nova"/>
              </a:rPr>
              <a:t>Group1</a:t>
            </a:r>
            <a:endParaRPr b="1" i="1" sz="1200">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b="1" i="1" lang="en" sz="900">
                <a:latin typeface="Proxima Nova"/>
                <a:ea typeface="Proxima Nova"/>
                <a:cs typeface="Proxima Nova"/>
                <a:sym typeface="Proxima Nova"/>
              </a:rPr>
              <a:t>2023</a:t>
            </a:r>
            <a:endParaRPr b="1" i="1" sz="900">
              <a:latin typeface="Proxima Nova"/>
              <a:ea typeface="Proxima Nova"/>
              <a:cs typeface="Proxima Nova"/>
              <a:sym typeface="Proxima Nova"/>
            </a:endParaRPr>
          </a:p>
          <a:p>
            <a:pPr indent="457200" lvl="0" marL="457200" rtl="0" algn="ctr">
              <a:lnSpc>
                <a:spcPct val="100000"/>
              </a:lnSpc>
              <a:spcBef>
                <a:spcPts val="0"/>
              </a:spcBef>
              <a:spcAft>
                <a:spcPts val="0"/>
              </a:spcAft>
              <a:buSzPts val="2800"/>
              <a:buNone/>
            </a:pPr>
            <a:r>
              <a:t/>
            </a:r>
            <a:endParaRPr b="1" sz="1800">
              <a:solidFill>
                <a:schemeClr val="dk2"/>
              </a:solidFill>
              <a:latin typeface="Arial"/>
              <a:ea typeface="Arial"/>
              <a:cs typeface="Arial"/>
              <a:sym typeface="Arial"/>
            </a:endParaRPr>
          </a:p>
          <a:p>
            <a:pPr indent="-317500" lvl="0" marL="457200" rtl="0" algn="l">
              <a:lnSpc>
                <a:spcPct val="100000"/>
              </a:lnSpc>
              <a:spcBef>
                <a:spcPts val="0"/>
              </a:spcBef>
              <a:spcAft>
                <a:spcPts val="0"/>
              </a:spcAft>
              <a:buSzPts val="2800"/>
              <a:buNone/>
            </a:pPr>
            <a:br>
              <a:rPr lang="en">
                <a:solidFill>
                  <a:schemeClr val="dk2"/>
                </a:solidFill>
                <a:latin typeface="Arial"/>
                <a:ea typeface="Arial"/>
                <a:cs typeface="Arial"/>
                <a:sym typeface="Arial"/>
              </a:rPr>
            </a:br>
            <a:endParaRPr>
              <a:solidFill>
                <a:schemeClr val="dk2"/>
              </a:solidFill>
              <a:latin typeface="Arial"/>
              <a:ea typeface="Arial"/>
              <a:cs typeface="Arial"/>
              <a:sym typeface="Arial"/>
            </a:endParaRPr>
          </a:p>
        </p:txBody>
      </p:sp>
      <p:cxnSp>
        <p:nvCxnSpPr>
          <p:cNvPr id="439" name="Google Shape;439;p1"/>
          <p:cNvCxnSpPr/>
          <p:nvPr/>
        </p:nvCxnSpPr>
        <p:spPr>
          <a:xfrm>
            <a:off x="810736" y="2055627"/>
            <a:ext cx="2976000" cy="0"/>
          </a:xfrm>
          <a:prstGeom prst="straightConnector1">
            <a:avLst/>
          </a:prstGeom>
          <a:noFill/>
          <a:ln cap="flat" cmpd="sng" w="19050">
            <a:solidFill>
              <a:srgbClr val="192901"/>
            </a:solidFill>
            <a:prstDash val="solid"/>
            <a:round/>
            <a:headEnd len="sm" w="sm" type="none"/>
            <a:tailEnd len="sm" w="sm" type="none"/>
          </a:ln>
        </p:spPr>
      </p:cxnSp>
      <p:grpSp>
        <p:nvGrpSpPr>
          <p:cNvPr id="440" name="Google Shape;440;p1"/>
          <p:cNvGrpSpPr/>
          <p:nvPr/>
        </p:nvGrpSpPr>
        <p:grpSpPr>
          <a:xfrm>
            <a:off x="-536554" y="-574223"/>
            <a:ext cx="1512625" cy="1620400"/>
            <a:chOff x="-606279" y="-977323"/>
            <a:chExt cx="1512625" cy="1620400"/>
          </a:xfrm>
        </p:grpSpPr>
        <p:sp>
          <p:nvSpPr>
            <p:cNvPr id="441" name="Google Shape;441;p1"/>
            <p:cNvSpPr/>
            <p:nvPr/>
          </p:nvSpPr>
          <p:spPr>
            <a:xfrm flipH="1">
              <a:off x="-569054" y="-832323"/>
              <a:ext cx="1475400" cy="1475400"/>
            </a:xfrm>
            <a:prstGeom prst="ellipse">
              <a:avLst/>
            </a:pr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flipH="1">
              <a:off x="-606279" y="-977323"/>
              <a:ext cx="1475400" cy="1475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flipH="1">
              <a:off x="-478189" y="-849214"/>
              <a:ext cx="1219200" cy="1219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1"/>
          <p:cNvSpPr txBox="1"/>
          <p:nvPr/>
        </p:nvSpPr>
        <p:spPr>
          <a:xfrm>
            <a:off x="66050" y="3146350"/>
            <a:ext cx="3000000" cy="1883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t>Team </a:t>
            </a:r>
            <a:endParaRPr b="1" sz="1000"/>
          </a:p>
          <a:p>
            <a:pPr indent="-292100" lvl="0" marL="457200" rtl="0" algn="l">
              <a:lnSpc>
                <a:spcPct val="115000"/>
              </a:lnSpc>
              <a:spcBef>
                <a:spcPts val="1200"/>
              </a:spcBef>
              <a:spcAft>
                <a:spcPts val="0"/>
              </a:spcAft>
              <a:buClr>
                <a:schemeClr val="dk1"/>
              </a:buClr>
              <a:buSzPts val="1000"/>
              <a:buFont typeface="Proxima Nova"/>
              <a:buChar char="●"/>
            </a:pPr>
            <a:r>
              <a:rPr b="1" lang="en" sz="1000">
                <a:solidFill>
                  <a:schemeClr val="dk1"/>
                </a:solidFill>
                <a:latin typeface="Proxima Nova"/>
                <a:ea typeface="Proxima Nova"/>
                <a:cs typeface="Proxima Nova"/>
                <a:sym typeface="Proxima Nova"/>
              </a:rPr>
              <a:t>Tolulope Lawal</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b="1" lang="en" sz="1000">
                <a:solidFill>
                  <a:schemeClr val="dk1"/>
                </a:solidFill>
                <a:latin typeface="Proxima Nova"/>
                <a:ea typeface="Proxima Nova"/>
                <a:cs typeface="Proxima Nova"/>
                <a:sym typeface="Proxima Nova"/>
              </a:rPr>
              <a:t>Samuel Emokpae</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b="1" lang="en" sz="1000">
                <a:solidFill>
                  <a:schemeClr val="dk1"/>
                </a:solidFill>
                <a:latin typeface="Proxima Nova"/>
                <a:ea typeface="Proxima Nova"/>
                <a:cs typeface="Proxima Nova"/>
                <a:sym typeface="Proxima Nova"/>
              </a:rPr>
              <a:t>Tom Hughes</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b="1" lang="en" sz="1000">
                <a:solidFill>
                  <a:schemeClr val="dk1"/>
                </a:solidFill>
                <a:latin typeface="Proxima Nova"/>
                <a:ea typeface="Proxima Nova"/>
                <a:cs typeface="Proxima Nova"/>
                <a:sym typeface="Proxima Nova"/>
              </a:rPr>
              <a:t>Fasihullah Mohammed</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b="1" lang="en" sz="1000">
                <a:solidFill>
                  <a:schemeClr val="dk1"/>
                </a:solidFill>
                <a:latin typeface="Proxima Nova"/>
                <a:ea typeface="Proxima Nova"/>
                <a:cs typeface="Proxima Nova"/>
                <a:sym typeface="Proxima Nova"/>
              </a:rPr>
              <a:t> Uchenna Mojekwu</a:t>
            </a:r>
            <a:endParaRPr b="1" sz="1000">
              <a:solidFill>
                <a:schemeClr val="dk1"/>
              </a:solidFill>
              <a:latin typeface="Proxima Nova"/>
              <a:ea typeface="Proxima Nova"/>
              <a:cs typeface="Proxima Nova"/>
              <a:sym typeface="Proxima Nova"/>
            </a:endParaRPr>
          </a:p>
          <a:p>
            <a:pPr indent="-292100" lvl="0" marL="457200" rtl="0" algn="l">
              <a:lnSpc>
                <a:spcPct val="115000"/>
              </a:lnSpc>
              <a:spcBef>
                <a:spcPts val="0"/>
              </a:spcBef>
              <a:spcAft>
                <a:spcPts val="0"/>
              </a:spcAft>
              <a:buClr>
                <a:schemeClr val="dk1"/>
              </a:buClr>
              <a:buSzPts val="1000"/>
              <a:buFont typeface="Proxima Nova"/>
              <a:buChar char="●"/>
            </a:pPr>
            <a:r>
              <a:rPr b="1" lang="en" sz="1000">
                <a:solidFill>
                  <a:schemeClr val="dk1"/>
                </a:solidFill>
                <a:latin typeface="Proxima Nova"/>
                <a:ea typeface="Proxima Nova"/>
                <a:cs typeface="Proxima Nova"/>
                <a:sym typeface="Proxima Nova"/>
              </a:rPr>
              <a:t>Angela George Varughese</a:t>
            </a:r>
            <a:endParaRPr b="1" sz="1000">
              <a:solidFill>
                <a:schemeClr val="dk1"/>
              </a:solidFill>
              <a:latin typeface="Proxima Nova"/>
              <a:ea typeface="Proxima Nova"/>
              <a:cs typeface="Proxima Nova"/>
              <a:sym typeface="Proxima Nova"/>
            </a:endParaRPr>
          </a:p>
        </p:txBody>
      </p:sp>
      <p:pic>
        <p:nvPicPr>
          <p:cNvPr id="446" name="Google Shape;446;p1" title="Slide1.mp3">
            <a:hlinkClick r:id="rId5"/>
          </p:cNvPr>
          <p:cNvPicPr preferRelativeResize="0"/>
          <p:nvPr/>
        </p:nvPicPr>
        <p:blipFill>
          <a:blip r:embed="rId6">
            <a:alphaModFix/>
          </a:blip>
          <a:stretch>
            <a:fillRect/>
          </a:stretch>
        </p:blipFill>
        <p:spPr>
          <a:xfrm>
            <a:off x="6764074" y="152400"/>
            <a:ext cx="172782" cy="172782"/>
          </a:xfrm>
          <a:prstGeom prst="rect">
            <a:avLst/>
          </a:prstGeom>
          <a:noFill/>
          <a:ln>
            <a:noFill/>
          </a:ln>
        </p:spPr>
      </p:pic>
      <p:pic>
        <p:nvPicPr>
          <p:cNvPr id="447" name="Google Shape;447;p1" title="Slide1.mp3">
            <a:hlinkClick r:id="rId7"/>
          </p:cNvPr>
          <p:cNvPicPr preferRelativeResize="0"/>
          <p:nvPr/>
        </p:nvPicPr>
        <p:blipFill>
          <a:blip r:embed="rId6">
            <a:alphaModFix/>
          </a:blip>
          <a:stretch>
            <a:fillRect/>
          </a:stretch>
        </p:blipFill>
        <p:spPr>
          <a:xfrm>
            <a:off x="3333681" y="4001513"/>
            <a:ext cx="172782" cy="1727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399308bea8_0_97"/>
          <p:cNvSpPr txBox="1"/>
          <p:nvPr>
            <p:ph type="title"/>
          </p:nvPr>
        </p:nvSpPr>
        <p:spPr>
          <a:xfrm>
            <a:off x="714175" y="542625"/>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Initial Requirements of the project </a:t>
            </a:r>
            <a:endParaRPr>
              <a:latin typeface="Proxima Nova"/>
              <a:ea typeface="Proxima Nova"/>
              <a:cs typeface="Proxima Nova"/>
              <a:sym typeface="Proxima Nova"/>
            </a:endParaRPr>
          </a:p>
        </p:txBody>
      </p:sp>
      <p:sp>
        <p:nvSpPr>
          <p:cNvPr id="528" name="Google Shape;528;g2399308bea8_0_97"/>
          <p:cNvSpPr txBox="1"/>
          <p:nvPr>
            <p:ph idx="1" type="subTitle"/>
          </p:nvPr>
        </p:nvSpPr>
        <p:spPr>
          <a:xfrm>
            <a:off x="714175" y="1205575"/>
            <a:ext cx="7715400" cy="432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Investigate the current state of London’s </a:t>
            </a:r>
            <a:r>
              <a:rPr lang="en"/>
              <a:t>transportation</a:t>
            </a:r>
            <a:r>
              <a:rPr lang="en"/>
              <a:t> system and examine its effects on the  health of its inhabitants  and the environment.</a:t>
            </a:r>
            <a:endParaRPr/>
          </a:p>
          <a:p>
            <a:pPr indent="-381000" lvl="0" marL="457200" rtl="0" algn="l">
              <a:spcBef>
                <a:spcPts val="0"/>
              </a:spcBef>
              <a:spcAft>
                <a:spcPts val="0"/>
              </a:spcAft>
              <a:buSzPts val="2400"/>
              <a:buChar char="●"/>
            </a:pPr>
            <a:r>
              <a:rPr lang="en"/>
              <a:t>Research and gather data on emission levels,vehicle count,population demographics for all the boroughs of London all for  2018-2021.</a:t>
            </a:r>
            <a:endParaRPr/>
          </a:p>
          <a:p>
            <a:pPr indent="-381000" lvl="0" marL="457200" rtl="0" algn="l">
              <a:spcBef>
                <a:spcPts val="0"/>
              </a:spcBef>
              <a:spcAft>
                <a:spcPts val="0"/>
              </a:spcAft>
              <a:buSzPts val="2400"/>
              <a:buChar char="●"/>
            </a:pPr>
            <a:r>
              <a:rPr lang="en"/>
              <a:t>Identify the main pollutant from road transport  that is harmful to human health and the environment  and   evaluate  its relation with other measures.</a:t>
            </a:r>
            <a:endParaRPr/>
          </a:p>
          <a:p>
            <a:pPr indent="-381000" lvl="0" marL="457200" rtl="0" algn="l">
              <a:spcBef>
                <a:spcPts val="0"/>
              </a:spcBef>
              <a:spcAft>
                <a:spcPts val="0"/>
              </a:spcAft>
              <a:buSzPts val="2400"/>
              <a:buChar char="●"/>
            </a:pPr>
            <a:r>
              <a:rPr lang="en"/>
              <a:t>Apply findings to achieve  the goal of improving air quality in London.</a:t>
            </a:r>
            <a:endParaRPr/>
          </a:p>
          <a:p>
            <a:pPr indent="-381000" lvl="0" marL="457200" rtl="0" algn="l">
              <a:spcBef>
                <a:spcPts val="0"/>
              </a:spcBef>
              <a:spcAft>
                <a:spcPts val="0"/>
              </a:spcAft>
              <a:buSzPts val="2400"/>
              <a:buChar char="●"/>
            </a:pPr>
            <a:r>
              <a:rPr lang="en"/>
              <a:t>Provide recommendations to  promote  a </a:t>
            </a:r>
            <a:r>
              <a:rPr lang="en"/>
              <a:t>sustainable</a:t>
            </a:r>
            <a:r>
              <a:rPr lang="en"/>
              <a:t> eco friendly </a:t>
            </a:r>
            <a:r>
              <a:rPr lang="en"/>
              <a:t>transportation</a:t>
            </a:r>
            <a:r>
              <a:rPr lang="en"/>
              <a:t> network  in London.</a:t>
            </a:r>
            <a:endParaRPr/>
          </a:p>
          <a:p>
            <a:pPr indent="-381000" lvl="0" marL="457200" rtl="0" algn="l">
              <a:spcBef>
                <a:spcPts val="0"/>
              </a:spcBef>
              <a:spcAft>
                <a:spcPts val="0"/>
              </a:spcAft>
              <a:buSzPts val="2400"/>
              <a:buChar char="●"/>
            </a:pPr>
            <a:r>
              <a:rPr lang="en"/>
              <a:t>Give reasons and justification towards any recommendations provided.</a:t>
            </a:r>
            <a:endParaRPr/>
          </a:p>
          <a:p>
            <a:pPr indent="0" lvl="0" marL="0" rtl="0" algn="l">
              <a:spcBef>
                <a:spcPts val="0"/>
              </a:spcBef>
              <a:spcAft>
                <a:spcPts val="0"/>
              </a:spcAft>
              <a:buNone/>
            </a:pPr>
            <a:r>
              <a:t/>
            </a:r>
            <a:endParaRPr/>
          </a:p>
        </p:txBody>
      </p:sp>
      <p:sp>
        <p:nvSpPr>
          <p:cNvPr id="529" name="Google Shape;529;g2399308bea8_0_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g2399308bea8_0_97" title="slide10.mp3">
            <a:hlinkClick r:id="rId3"/>
          </p:cNvPr>
          <p:cNvPicPr preferRelativeResize="0"/>
          <p:nvPr/>
        </p:nvPicPr>
        <p:blipFill>
          <a:blip r:embed="rId4">
            <a:alphaModFix/>
          </a:blip>
          <a:stretch>
            <a:fillRect/>
          </a:stretch>
        </p:blipFill>
        <p:spPr>
          <a:xfrm>
            <a:off x="2869950" y="443845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3a7710d86d_0_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g23a7710d86d_0_6"/>
          <p:cNvSpPr txBox="1"/>
          <p:nvPr/>
        </p:nvSpPr>
        <p:spPr>
          <a:xfrm>
            <a:off x="-20250" y="66675"/>
            <a:ext cx="9184500" cy="477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000">
                <a:solidFill>
                  <a:schemeClr val="dk1"/>
                </a:solidFill>
              </a:rPr>
              <a:t> </a:t>
            </a:r>
            <a:endParaRPr b="1" sz="1000">
              <a:solidFill>
                <a:schemeClr val="dk1"/>
              </a:solidFill>
            </a:endParaRPr>
          </a:p>
          <a:p>
            <a:pPr indent="0" lvl="0" marL="0" rtl="0" algn="l">
              <a:lnSpc>
                <a:spcPct val="115000"/>
              </a:lnSpc>
              <a:spcBef>
                <a:spcPts val="1200"/>
              </a:spcBef>
              <a:spcAft>
                <a:spcPts val="0"/>
              </a:spcAft>
              <a:buNone/>
            </a:pPr>
            <a:r>
              <a:rPr b="1" lang="en" sz="1100">
                <a:solidFill>
                  <a:schemeClr val="dk1"/>
                </a:solidFill>
              </a:rPr>
              <a:t>1.      What is the average monthly breakdown of </a:t>
            </a:r>
            <a:r>
              <a:rPr b="1" lang="en" sz="1100">
                <a:solidFill>
                  <a:schemeClr val="dk1"/>
                </a:solidFill>
              </a:rPr>
              <a:t>NO₂</a:t>
            </a:r>
            <a:r>
              <a:rPr b="1" lang="en" sz="1100">
                <a:solidFill>
                  <a:schemeClr val="dk1"/>
                </a:solidFill>
              </a:rPr>
              <a:t> emission per borough for 2018-2021?</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                              a. 	</a:t>
            </a:r>
            <a:r>
              <a:rPr b="1" lang="en" sz="1100">
                <a:solidFill>
                  <a:srgbClr val="0000FF"/>
                </a:solidFill>
              </a:rPr>
              <a:t>Justification: To identify which boroughs have the overall highest </a:t>
            </a:r>
            <a:r>
              <a:rPr b="1" lang="en" sz="1100">
                <a:solidFill>
                  <a:srgbClr val="0000FF"/>
                </a:solidFill>
              </a:rPr>
              <a:t>NO₂</a:t>
            </a:r>
            <a:r>
              <a:rPr b="1" lang="en" sz="1100">
                <a:solidFill>
                  <a:srgbClr val="0000FF"/>
                </a:solidFill>
              </a:rPr>
              <a:t> concentration. </a:t>
            </a:r>
            <a:endParaRPr b="1" sz="1100">
              <a:solidFill>
                <a:srgbClr val="0000FF"/>
              </a:solidFill>
            </a:endParaRPr>
          </a:p>
          <a:p>
            <a:pPr indent="0" lvl="0" marL="0" rtl="0" algn="l">
              <a:lnSpc>
                <a:spcPct val="115000"/>
              </a:lnSpc>
              <a:spcBef>
                <a:spcPts val="1200"/>
              </a:spcBef>
              <a:spcAft>
                <a:spcPts val="0"/>
              </a:spcAft>
              <a:buNone/>
            </a:pPr>
            <a:r>
              <a:rPr b="1" lang="en" sz="1100">
                <a:solidFill>
                  <a:schemeClr val="dk1"/>
                </a:solidFill>
              </a:rPr>
              <a:t>2.      What changes were observed in vehicle counts in each borough in 2020 compared to the previous year 2019, and what were the implications on the emission?</a:t>
            </a:r>
            <a:endParaRPr b="1" sz="1100">
              <a:solidFill>
                <a:schemeClr val="dk1"/>
              </a:solidFill>
            </a:endParaRPr>
          </a:p>
          <a:p>
            <a:pPr indent="-298450" lvl="0" marL="1371600" rtl="0" algn="l">
              <a:lnSpc>
                <a:spcPct val="115000"/>
              </a:lnSpc>
              <a:spcBef>
                <a:spcPts val="1200"/>
              </a:spcBef>
              <a:spcAft>
                <a:spcPts val="0"/>
              </a:spcAft>
              <a:buClr>
                <a:schemeClr val="dk1"/>
              </a:buClr>
              <a:buSzPts val="1100"/>
              <a:buAutoNum type="alphaLcPeriod"/>
            </a:pPr>
            <a:r>
              <a:rPr b="1" lang="en" sz="1100">
                <a:solidFill>
                  <a:srgbClr val="0000FF"/>
                </a:solidFill>
              </a:rPr>
              <a:t>Justification: To identify how lockdown measures implemented during the COVID-19 pandemic impacted vehicle traffic and emissions in each borough</a:t>
            </a:r>
            <a:r>
              <a:rPr b="1" lang="en" sz="1100">
                <a:solidFill>
                  <a:schemeClr val="dk1"/>
                </a:solidFill>
              </a:rPr>
              <a:t> </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3.      Which boroughs have the highest per capita </a:t>
            </a:r>
            <a:r>
              <a:rPr b="1" lang="en" sz="1100">
                <a:solidFill>
                  <a:schemeClr val="dk1"/>
                </a:solidFill>
              </a:rPr>
              <a:t>NO₂</a:t>
            </a:r>
            <a:r>
              <a:rPr b="1" lang="en" sz="1100">
                <a:solidFill>
                  <a:schemeClr val="dk1"/>
                </a:solidFill>
              </a:rPr>
              <a:t> emission for 2018-21?               	</a:t>
            </a:r>
            <a:endParaRPr b="1" sz="1100">
              <a:solidFill>
                <a:schemeClr val="dk1"/>
              </a:solidFill>
            </a:endParaRPr>
          </a:p>
          <a:p>
            <a:pPr indent="-298450" lvl="0" marL="1371600" rtl="0" algn="l">
              <a:lnSpc>
                <a:spcPct val="115000"/>
              </a:lnSpc>
              <a:spcBef>
                <a:spcPts val="1200"/>
              </a:spcBef>
              <a:spcAft>
                <a:spcPts val="0"/>
              </a:spcAft>
              <a:buClr>
                <a:schemeClr val="dk1"/>
              </a:buClr>
              <a:buSzPts val="1100"/>
              <a:buAutoNum type="alphaLcPeriod"/>
            </a:pPr>
            <a:r>
              <a:rPr b="1" lang="en" sz="1100">
                <a:solidFill>
                  <a:schemeClr val="dk1"/>
                </a:solidFill>
              </a:rPr>
              <a:t> </a:t>
            </a:r>
            <a:r>
              <a:rPr b="1" lang="en" sz="1100">
                <a:solidFill>
                  <a:srgbClr val="0000FF"/>
                </a:solidFill>
              </a:rPr>
              <a:t>Justification: Per capita emissions allows for comparison of emission levels between boroughs with different population sizes. Since an area with high absolute emissions may not necessarily be the area with the highest per capita emissions. </a:t>
            </a:r>
            <a:endParaRPr b="1" sz="1100">
              <a:solidFill>
                <a:srgbClr val="0000FF"/>
              </a:solidFill>
            </a:endParaRPr>
          </a:p>
          <a:p>
            <a:pPr indent="0" lvl="0" marL="0" rtl="0" algn="l">
              <a:lnSpc>
                <a:spcPct val="115000"/>
              </a:lnSpc>
              <a:spcBef>
                <a:spcPts val="1200"/>
              </a:spcBef>
              <a:spcAft>
                <a:spcPts val="0"/>
              </a:spcAft>
              <a:buNone/>
            </a:pPr>
            <a:r>
              <a:rPr b="1" lang="en" sz="1100">
                <a:solidFill>
                  <a:schemeClr val="dk1"/>
                </a:solidFill>
              </a:rPr>
              <a:t>4.      What is the average annual </a:t>
            </a:r>
            <a:r>
              <a:rPr b="1" lang="en" sz="1100">
                <a:solidFill>
                  <a:schemeClr val="dk1"/>
                </a:solidFill>
              </a:rPr>
              <a:t>NO₂</a:t>
            </a:r>
            <a:r>
              <a:rPr b="1" lang="en" sz="1100">
                <a:solidFill>
                  <a:schemeClr val="dk1"/>
                </a:solidFill>
              </a:rPr>
              <a:t> emission per vehicle in each borough for the period 2018-2021?</a:t>
            </a:r>
            <a:endParaRPr b="1" sz="1100">
              <a:solidFill>
                <a:schemeClr val="dk1"/>
              </a:solidFill>
            </a:endParaRPr>
          </a:p>
          <a:p>
            <a:pPr indent="-298450" lvl="0" marL="1371600" rtl="0" algn="l">
              <a:lnSpc>
                <a:spcPct val="115000"/>
              </a:lnSpc>
              <a:spcBef>
                <a:spcPts val="1200"/>
              </a:spcBef>
              <a:spcAft>
                <a:spcPts val="0"/>
              </a:spcAft>
              <a:buClr>
                <a:schemeClr val="dk1"/>
              </a:buClr>
              <a:buSzPts val="1100"/>
              <a:buAutoNum type="alphaLcPeriod"/>
            </a:pPr>
            <a:r>
              <a:rPr b="1" lang="en" sz="1100">
                <a:solidFill>
                  <a:srgbClr val="0000FF"/>
                </a:solidFill>
              </a:rPr>
              <a:t>Justification: To obtain a normalized </a:t>
            </a:r>
            <a:r>
              <a:rPr b="1" lang="en" sz="1100">
                <a:solidFill>
                  <a:srgbClr val="0000FF"/>
                </a:solidFill>
              </a:rPr>
              <a:t>NO₂</a:t>
            </a:r>
            <a:r>
              <a:rPr b="1" lang="en" sz="1100">
                <a:solidFill>
                  <a:srgbClr val="0000FF"/>
                </a:solidFill>
              </a:rPr>
              <a:t> output and try to find any relationship between vehicles and </a:t>
            </a:r>
            <a:r>
              <a:rPr b="1" lang="en" sz="1100">
                <a:solidFill>
                  <a:srgbClr val="0000FF"/>
                </a:solidFill>
              </a:rPr>
              <a:t>NO₂</a:t>
            </a:r>
            <a:endParaRPr b="1" sz="1100">
              <a:solidFill>
                <a:srgbClr val="0000FF"/>
              </a:solidFill>
            </a:endParaRPr>
          </a:p>
          <a:p>
            <a:pPr indent="0" lvl="0" marL="0" rtl="0" algn="l">
              <a:lnSpc>
                <a:spcPct val="115000"/>
              </a:lnSpc>
              <a:spcBef>
                <a:spcPts val="1200"/>
              </a:spcBef>
              <a:spcAft>
                <a:spcPts val="0"/>
              </a:spcAft>
              <a:buNone/>
            </a:pPr>
            <a:r>
              <a:rPr b="1" lang="en" sz="1100">
                <a:solidFill>
                  <a:schemeClr val="dk1"/>
                </a:solidFill>
              </a:rPr>
              <a:t>5.      What is the relationship between vehicle count, </a:t>
            </a:r>
            <a:r>
              <a:rPr b="1" lang="en" sz="1100">
                <a:solidFill>
                  <a:schemeClr val="dk1"/>
                </a:solidFill>
              </a:rPr>
              <a:t>NO₂</a:t>
            </a:r>
            <a:r>
              <a:rPr b="1" lang="en" sz="1100">
                <a:solidFill>
                  <a:schemeClr val="dk1"/>
                </a:solidFill>
              </a:rPr>
              <a:t> and time/hour of the day for the period 2018-2021?</a:t>
            </a:r>
            <a:endParaRPr b="1" sz="1100">
              <a:solidFill>
                <a:schemeClr val="dk1"/>
              </a:solidFill>
            </a:endParaRPr>
          </a:p>
          <a:p>
            <a:pPr indent="-298450" lvl="0" marL="1371600" rtl="0" algn="l">
              <a:spcBef>
                <a:spcPts val="1200"/>
              </a:spcBef>
              <a:spcAft>
                <a:spcPts val="0"/>
              </a:spcAft>
              <a:buClr>
                <a:schemeClr val="dk1"/>
              </a:buClr>
              <a:buSzPts val="1100"/>
              <a:buAutoNum type="alphaLcPeriod"/>
            </a:pPr>
            <a:r>
              <a:rPr b="1" lang="en" sz="1100">
                <a:solidFill>
                  <a:srgbClr val="0000FF"/>
                </a:solidFill>
              </a:rPr>
              <a:t>Justification: To understand the impact of road traffic on </a:t>
            </a:r>
            <a:r>
              <a:rPr b="1" lang="en" sz="1100">
                <a:solidFill>
                  <a:srgbClr val="0000FF"/>
                </a:solidFill>
              </a:rPr>
              <a:t>NO₂</a:t>
            </a:r>
            <a:r>
              <a:rPr b="1" lang="en" sz="1100">
                <a:solidFill>
                  <a:srgbClr val="0000FF"/>
                </a:solidFill>
              </a:rPr>
              <a:t> emission levels at different times of the day, during what times of the  day are the emissions high.</a:t>
            </a:r>
            <a:endParaRPr b="1" sz="1100">
              <a:solidFill>
                <a:srgbClr val="0000FF"/>
              </a:solidFill>
            </a:endParaRPr>
          </a:p>
        </p:txBody>
      </p:sp>
      <p:sp>
        <p:nvSpPr>
          <p:cNvPr id="537" name="Google Shape;537;g23a7710d86d_0_6"/>
          <p:cNvSpPr txBox="1"/>
          <p:nvPr/>
        </p:nvSpPr>
        <p:spPr>
          <a:xfrm>
            <a:off x="1374600" y="0"/>
            <a:ext cx="6394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BUSINESS QUESTIONS</a:t>
            </a:r>
            <a:endParaRPr b="1" sz="2500"/>
          </a:p>
        </p:txBody>
      </p:sp>
      <p:pic>
        <p:nvPicPr>
          <p:cNvPr id="538" name="Google Shape;538;g23a7710d86d_0_6" title="Media-Slide 13.mp3">
            <a:hlinkClick r:id="rId3"/>
          </p:cNvPr>
          <p:cNvPicPr preferRelativeResize="0"/>
          <p:nvPr/>
        </p:nvPicPr>
        <p:blipFill>
          <a:blip r:embed="rId4">
            <a:alphaModFix/>
          </a:blip>
          <a:stretch>
            <a:fillRect/>
          </a:stretch>
        </p:blipFill>
        <p:spPr>
          <a:xfrm>
            <a:off x="5757125" y="4380375"/>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3a3379470c_3_6"/>
          <p:cNvSpPr txBox="1"/>
          <p:nvPr>
            <p:ph type="title"/>
          </p:nvPr>
        </p:nvSpPr>
        <p:spPr>
          <a:xfrm>
            <a:off x="714175" y="542625"/>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Review of  Various Data sets </a:t>
            </a:r>
            <a:endParaRPr/>
          </a:p>
        </p:txBody>
      </p:sp>
      <p:sp>
        <p:nvSpPr>
          <p:cNvPr id="544" name="Google Shape;544;g23a3379470c_3_6"/>
          <p:cNvSpPr txBox="1"/>
          <p:nvPr>
            <p:ph idx="1" type="subTitle"/>
          </p:nvPr>
        </p:nvSpPr>
        <p:spPr>
          <a:xfrm>
            <a:off x="714175" y="1205575"/>
            <a:ext cx="77154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hlinkClick r:id="rId3"/>
              </a:rPr>
              <a:t>Emission DataSet </a:t>
            </a:r>
            <a:r>
              <a:rPr b="1" lang="en"/>
              <a:t>   </a:t>
            </a:r>
            <a:r>
              <a:rPr lang="en"/>
              <a:t>UK local authority and regional greenhouse gas emissions national statistics, 2005 to 2020 ,GOV.UK</a:t>
            </a:r>
            <a:endParaRPr/>
          </a:p>
          <a:p>
            <a:pPr indent="0" lvl="0" marL="0" rtl="0" algn="l">
              <a:spcBef>
                <a:spcPts val="0"/>
              </a:spcBef>
              <a:spcAft>
                <a:spcPts val="0"/>
              </a:spcAft>
              <a:buNone/>
            </a:pPr>
            <a:r>
              <a:t/>
            </a:r>
            <a:endParaRPr i="1"/>
          </a:p>
          <a:p>
            <a:pPr indent="0" lvl="0" marL="0" rtl="0" algn="l">
              <a:spcBef>
                <a:spcPts val="0"/>
              </a:spcBef>
              <a:spcAft>
                <a:spcPts val="0"/>
              </a:spcAft>
              <a:buNone/>
            </a:pPr>
            <a:r>
              <a:rPr b="1" lang="en" u="sng">
                <a:solidFill>
                  <a:schemeClr val="hlink"/>
                </a:solidFill>
                <a:hlinkClick r:id="rId4"/>
              </a:rPr>
              <a:t>Vehicle Count in London</a:t>
            </a:r>
            <a:r>
              <a:rPr lang="en" u="sng">
                <a:solidFill>
                  <a:schemeClr val="hlink"/>
                </a:solidFill>
                <a:hlinkClick r:id="rId5"/>
              </a:rPr>
              <a:t> </a:t>
            </a:r>
            <a:r>
              <a:rPr lang="en"/>
              <a:t> Department for Transport ,GOV.UK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solidFill>
                  <a:schemeClr val="hlink"/>
                </a:solidFill>
                <a:hlinkClick r:id="rId6"/>
              </a:rPr>
              <a:t>Death due to respiratory issues</a:t>
            </a:r>
            <a:r>
              <a:rPr lang="en"/>
              <a:t>,  Statista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Reasons for discarding the reviewed datasets:</a:t>
            </a:r>
            <a:endParaRPr b="1"/>
          </a:p>
          <a:p>
            <a:pPr indent="-304800" lvl="0" marL="457200" rtl="0" algn="l">
              <a:spcBef>
                <a:spcPts val="0"/>
              </a:spcBef>
              <a:spcAft>
                <a:spcPts val="0"/>
              </a:spcAft>
              <a:buSzPts val="1200"/>
              <a:buAutoNum type="arabicPeriod"/>
            </a:pPr>
            <a:r>
              <a:rPr lang="en"/>
              <a:t>The emission dataset is  aggregated  annually, but we needed a more detailed  level of  granularity  in the dataset, i.e monthly or hourly.</a:t>
            </a:r>
            <a:endParaRPr/>
          </a:p>
          <a:p>
            <a:pPr indent="-304800" lvl="0" marL="457200" rtl="0" algn="l">
              <a:spcBef>
                <a:spcPts val="0"/>
              </a:spcBef>
              <a:spcAft>
                <a:spcPts val="0"/>
              </a:spcAft>
              <a:buSzPts val="1200"/>
              <a:buAutoNum type="arabicPeriod"/>
            </a:pPr>
            <a:r>
              <a:rPr lang="en"/>
              <a:t>The vehicle dataset again is aggregated annually and the count of vehicles driving through the borough gives accurate information about the number of vehicles possibly contributing to the emission than the number of licensed vehicles in the borough.</a:t>
            </a:r>
            <a:endParaRPr/>
          </a:p>
          <a:p>
            <a:pPr indent="-304800" lvl="0" marL="457200" rtl="0" algn="l">
              <a:spcBef>
                <a:spcPts val="0"/>
              </a:spcBef>
              <a:spcAft>
                <a:spcPts val="0"/>
              </a:spcAft>
              <a:buSzPts val="1200"/>
              <a:buAutoNum type="arabicPeriod"/>
            </a:pPr>
            <a:r>
              <a:rPr lang="en"/>
              <a:t>Differences in time frame  among the datasets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b="1" sz="1600">
              <a:latin typeface="Inter"/>
              <a:ea typeface="Inter"/>
              <a:cs typeface="Inter"/>
              <a:sym typeface="Inte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5" name="Google Shape;545;g23a3379470c_3_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6" name="Google Shape;546;g23a3379470c_3_6" title="Media-Slide 14.mp3">
            <a:hlinkClick r:id="rId7"/>
          </p:cNvPr>
          <p:cNvPicPr preferRelativeResize="0"/>
          <p:nvPr/>
        </p:nvPicPr>
        <p:blipFill>
          <a:blip r:embed="rId8">
            <a:alphaModFix/>
          </a:blip>
          <a:stretch>
            <a:fillRect/>
          </a:stretch>
        </p:blipFill>
        <p:spPr>
          <a:xfrm>
            <a:off x="5416225" y="4096925"/>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1"/>
          <p:cNvSpPr txBox="1"/>
          <p:nvPr/>
        </p:nvSpPr>
        <p:spPr>
          <a:xfrm>
            <a:off x="0" y="0"/>
            <a:ext cx="9068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100">
                <a:solidFill>
                  <a:schemeClr val="dk1"/>
                </a:solidFill>
                <a:latin typeface="Proxima Nova"/>
                <a:ea typeface="Proxima Nova"/>
                <a:cs typeface="Proxima Nova"/>
                <a:sym typeface="Proxima Nova"/>
              </a:rPr>
              <a:t>Selected Datasets</a:t>
            </a:r>
            <a:r>
              <a:rPr b="1" lang="en" sz="2700">
                <a:solidFill>
                  <a:schemeClr val="dk1"/>
                </a:solidFill>
                <a:latin typeface="Proxima Nova"/>
                <a:ea typeface="Proxima Nova"/>
                <a:cs typeface="Proxima Nova"/>
                <a:sym typeface="Proxima Nova"/>
              </a:rPr>
              <a:t>:</a:t>
            </a:r>
            <a:r>
              <a:rPr b="1" lang="en" sz="3000">
                <a:solidFill>
                  <a:schemeClr val="dk1"/>
                </a:solidFill>
                <a:latin typeface="PT Sans Narrow"/>
                <a:ea typeface="PT Sans Narrow"/>
                <a:cs typeface="PT Sans Narrow"/>
                <a:sym typeface="PT Sans Narrow"/>
              </a:rPr>
              <a:t> </a:t>
            </a:r>
            <a:r>
              <a:rPr lang="en" sz="1200">
                <a:solidFill>
                  <a:schemeClr val="dk1"/>
                </a:solidFill>
              </a:rPr>
              <a:t>These </a:t>
            </a:r>
            <a:r>
              <a:rPr lang="en" sz="1200">
                <a:solidFill>
                  <a:schemeClr val="dk1"/>
                </a:solidFill>
              </a:rPr>
              <a:t> are obtained from  credible UK agencies, hence legitimate and reliable,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they have the desired level of granularity and the required uniform time frame and meets the business requirements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graphicFrame>
        <p:nvGraphicFramePr>
          <p:cNvPr id="552" name="Google Shape;552;p11"/>
          <p:cNvGraphicFramePr/>
          <p:nvPr/>
        </p:nvGraphicFramePr>
        <p:xfrm>
          <a:off x="1043852" y="1078176"/>
          <a:ext cx="3000000" cy="3000000"/>
        </p:xfrm>
        <a:graphic>
          <a:graphicData uri="http://schemas.openxmlformats.org/drawingml/2006/table">
            <a:tbl>
              <a:tblPr>
                <a:noFill/>
                <a:tableStyleId>{12C6173B-6231-4E3D-B4D6-8EF6D8BA6408}</a:tableStyleId>
              </a:tblPr>
              <a:tblGrid>
                <a:gridCol w="1119250"/>
                <a:gridCol w="1119250"/>
                <a:gridCol w="1119250"/>
                <a:gridCol w="1119250"/>
                <a:gridCol w="1119250"/>
                <a:gridCol w="1119250"/>
              </a:tblGrid>
              <a:tr h="558225">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Datasets</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Sources</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Manrope ExtraBold"/>
                          <a:ea typeface="Manrope ExtraBold"/>
                          <a:cs typeface="Manrope ExtraBold"/>
                          <a:sym typeface="Manrope ExtraBold"/>
                        </a:rPr>
                        <a:t>Information</a:t>
                      </a:r>
                      <a:endParaRPr sz="11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Links</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Duration</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Level of Granularity</a:t>
                      </a:r>
                      <a:endParaRPr sz="1300">
                        <a:solidFill>
                          <a:schemeClr val="dk1"/>
                        </a:solidFill>
                        <a:latin typeface="Manrope ExtraBold"/>
                        <a:ea typeface="Manrope ExtraBold"/>
                        <a:cs typeface="Manrope ExtraBold"/>
                        <a:sym typeface="Manrope ExtraBold"/>
                      </a:endParaRPr>
                    </a:p>
                  </a:txBody>
                  <a:tcPr marT="91425" marB="91425" marR="91425" marL="91425"/>
                </a:tc>
              </a:tr>
              <a:tr h="959975">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Vehicle count</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Manrope ExtraBold"/>
                          <a:ea typeface="Manrope ExtraBold"/>
                          <a:cs typeface="Manrope ExtraBold"/>
                          <a:sym typeface="Manrope ExtraBold"/>
                        </a:rPr>
                        <a:t>Open Air (King's college London Network)</a:t>
                      </a:r>
                      <a:endParaRPr sz="1000">
                        <a:solidFill>
                          <a:schemeClr val="dk1"/>
                        </a:solidFill>
                        <a:latin typeface="Manrope ExtraBold"/>
                        <a:ea typeface="Manrope ExtraBold"/>
                        <a:cs typeface="Manrope ExtraBold"/>
                        <a:sym typeface="Manrope ExtraBold"/>
                      </a:endParaRPr>
                    </a:p>
                    <a:p>
                      <a:pPr indent="0" lvl="0" marL="0" rtl="0" algn="l">
                        <a:spcBef>
                          <a:spcPts val="0"/>
                        </a:spcBef>
                        <a:spcAft>
                          <a:spcPts val="0"/>
                        </a:spcAft>
                        <a:buNone/>
                      </a:pPr>
                      <a:r>
                        <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Manrope ExtraBold"/>
                          <a:ea typeface="Manrope ExtraBold"/>
                          <a:cs typeface="Manrope ExtraBold"/>
                          <a:sym typeface="Manrope ExtraBold"/>
                        </a:rPr>
                        <a:t>Pollutants</a:t>
                      </a:r>
                      <a:endParaRPr sz="10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u="sng">
                          <a:solidFill>
                            <a:schemeClr val="hlink"/>
                          </a:solidFill>
                          <a:latin typeface="Manrope ExtraBold"/>
                          <a:ea typeface="Manrope ExtraBold"/>
                          <a:cs typeface="Manrope ExtraBold"/>
                          <a:sym typeface="Manrope ExtraBold"/>
                          <a:hlinkClick r:id="rId3"/>
                        </a:rPr>
                        <a:t>London road traffic statistics</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2018-2021</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Hourly</a:t>
                      </a:r>
                      <a:endParaRPr sz="1300">
                        <a:solidFill>
                          <a:schemeClr val="dk1"/>
                        </a:solidFill>
                        <a:latin typeface="Manrope ExtraBold"/>
                        <a:ea typeface="Manrope ExtraBold"/>
                        <a:cs typeface="Manrope ExtraBold"/>
                        <a:sym typeface="Manrope ExtraBold"/>
                      </a:endParaRPr>
                    </a:p>
                  </a:txBody>
                  <a:tcPr marT="91425" marB="91425" marR="91425" marL="91425"/>
                </a:tc>
              </a:tr>
              <a:tr h="1110850">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Emission</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Manrope ExtraBold"/>
                          <a:ea typeface="Manrope ExtraBold"/>
                          <a:cs typeface="Manrope ExtraBold"/>
                          <a:sym typeface="Manrope ExtraBold"/>
                        </a:rPr>
                        <a:t>Department for Transport,Road Traffic Statistics</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Manrope ExtraBold"/>
                          <a:ea typeface="Manrope ExtraBold"/>
                          <a:cs typeface="Manrope ExtraBold"/>
                          <a:sym typeface="Manrope ExtraBold"/>
                        </a:rPr>
                        <a:t>Vehicle counts recorded at count points in London Boroughs</a:t>
                      </a:r>
                      <a:endParaRPr sz="1000">
                        <a:solidFill>
                          <a:schemeClr val="dk1"/>
                        </a:solidFill>
                        <a:latin typeface="Manrope ExtraBold"/>
                        <a:ea typeface="Manrope ExtraBold"/>
                        <a:cs typeface="Manrope ExtraBold"/>
                        <a:sym typeface="Manrope ExtraBold"/>
                      </a:endParaRPr>
                    </a:p>
                    <a:p>
                      <a:pPr indent="0" lvl="0" marL="0" rtl="0" algn="l">
                        <a:spcBef>
                          <a:spcPts val="0"/>
                        </a:spcBef>
                        <a:spcAft>
                          <a:spcPts val="0"/>
                        </a:spcAft>
                        <a:buNone/>
                      </a:pPr>
                      <a:r>
                        <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u="sng">
                          <a:solidFill>
                            <a:schemeClr val="dk1"/>
                          </a:solidFill>
                          <a:latin typeface="Manrope ExtraBold"/>
                          <a:ea typeface="Manrope ExtraBold"/>
                          <a:cs typeface="Manrope ExtraBold"/>
                          <a:sym typeface="Manrope ExtraBold"/>
                          <a:hlinkClick r:id="rId4">
                            <a:extLst>
                              <a:ext uri="{A12FA001-AC4F-418D-AE19-62706E023703}">
                                <ahyp:hlinkClr val="tx"/>
                              </a:ext>
                            </a:extLst>
                          </a:hlinkClick>
                        </a:rPr>
                        <a:t>OpenAir API</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2018-2021</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Hourly</a:t>
                      </a:r>
                      <a:endParaRPr sz="1300">
                        <a:solidFill>
                          <a:schemeClr val="dk1"/>
                        </a:solidFill>
                        <a:latin typeface="Manrope ExtraBold"/>
                        <a:ea typeface="Manrope ExtraBold"/>
                        <a:cs typeface="Manrope ExtraBold"/>
                        <a:sym typeface="Manrope ExtraBold"/>
                      </a:endParaRPr>
                    </a:p>
                  </a:txBody>
                  <a:tcPr marT="91425" marB="91425" marR="91425" marL="91425"/>
                </a:tc>
              </a:tr>
              <a:tr h="1069700">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Population</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Manrope ExtraBold"/>
                          <a:ea typeface="Manrope ExtraBold"/>
                          <a:cs typeface="Manrope ExtraBold"/>
                          <a:sym typeface="Manrope ExtraBold"/>
                        </a:rPr>
                        <a:t>London Data Store</a:t>
                      </a:r>
                      <a:endParaRPr sz="1000">
                        <a:solidFill>
                          <a:schemeClr val="dk1"/>
                        </a:solidFill>
                        <a:latin typeface="Manrope ExtraBold"/>
                        <a:ea typeface="Manrope ExtraBold"/>
                        <a:cs typeface="Manrope ExtraBold"/>
                        <a:sym typeface="Manrope ExtraBold"/>
                      </a:endParaRPr>
                    </a:p>
                    <a:p>
                      <a:pPr indent="0" lvl="0" marL="0" rtl="0" algn="l">
                        <a:spcBef>
                          <a:spcPts val="0"/>
                        </a:spcBef>
                        <a:spcAft>
                          <a:spcPts val="0"/>
                        </a:spcAft>
                        <a:buNone/>
                      </a:pPr>
                      <a:r>
                        <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Population of London</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u="sng">
                          <a:solidFill>
                            <a:schemeClr val="dk1"/>
                          </a:solidFill>
                          <a:latin typeface="Manrope ExtraBold"/>
                          <a:ea typeface="Manrope ExtraBold"/>
                          <a:cs typeface="Manrope ExtraBold"/>
                          <a:sym typeface="Manrope ExtraBold"/>
                          <a:hlinkClick r:id="rId5">
                            <a:extLst>
                              <a:ext uri="{A12FA001-AC4F-418D-AE19-62706E023703}">
                                <ahyp:hlinkClr val="tx"/>
                              </a:ext>
                            </a:extLst>
                          </a:hlinkClick>
                        </a:rPr>
                        <a:t>Land Area and Population Density, Ward and Borough - London Datastore</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2018-2021</a:t>
                      </a:r>
                      <a:endParaRPr sz="1300">
                        <a:solidFill>
                          <a:schemeClr val="dk1"/>
                        </a:solidFill>
                        <a:latin typeface="Manrope ExtraBold"/>
                        <a:ea typeface="Manrope ExtraBold"/>
                        <a:cs typeface="Manrope ExtraBold"/>
                        <a:sym typeface="Manrope ExtraBold"/>
                      </a:endParaRPr>
                    </a:p>
                  </a:txBody>
                  <a:tcPr marT="91425" marB="91425" marR="91425" marL="91425"/>
                </a:tc>
                <a:tc>
                  <a:txBody>
                    <a:bodyPr/>
                    <a:lstStyle/>
                    <a:p>
                      <a:pPr indent="0" lvl="0" marL="0" rtl="0" algn="l">
                        <a:spcBef>
                          <a:spcPts val="0"/>
                        </a:spcBef>
                        <a:spcAft>
                          <a:spcPts val="0"/>
                        </a:spcAft>
                        <a:buNone/>
                      </a:pPr>
                      <a:r>
                        <a:rPr lang="en" sz="1300">
                          <a:solidFill>
                            <a:schemeClr val="dk1"/>
                          </a:solidFill>
                          <a:latin typeface="Manrope ExtraBold"/>
                          <a:ea typeface="Manrope ExtraBold"/>
                          <a:cs typeface="Manrope ExtraBold"/>
                          <a:sym typeface="Manrope ExtraBold"/>
                        </a:rPr>
                        <a:t>Annual</a:t>
                      </a:r>
                      <a:endParaRPr sz="1300">
                        <a:solidFill>
                          <a:schemeClr val="dk1"/>
                        </a:solidFill>
                        <a:latin typeface="Manrope ExtraBold"/>
                        <a:ea typeface="Manrope ExtraBold"/>
                        <a:cs typeface="Manrope ExtraBold"/>
                        <a:sym typeface="Manrope ExtraBold"/>
                      </a:endParaRPr>
                    </a:p>
                  </a:txBody>
                  <a:tcPr marT="91425" marB="91425" marR="91425" marL="91425"/>
                </a:tc>
              </a:tr>
            </a:tbl>
          </a:graphicData>
        </a:graphic>
      </p:graphicFrame>
      <p:sp>
        <p:nvSpPr>
          <p:cNvPr id="553" name="Google Shape;553;p11"/>
          <p:cNvSpPr txBox="1"/>
          <p:nvPr/>
        </p:nvSpPr>
        <p:spPr>
          <a:xfrm>
            <a:off x="7965925" y="3984750"/>
            <a:ext cx="10347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latin typeface="Proxima Nova"/>
                <a:ea typeface="Proxima Nova"/>
                <a:cs typeface="Proxima Nova"/>
                <a:sym typeface="Proxima Nova"/>
              </a:rPr>
              <a:t>Table  2: Selected </a:t>
            </a:r>
            <a:r>
              <a:rPr b="1" i="1" lang="en" sz="1200">
                <a:latin typeface="Proxima Nova"/>
                <a:ea typeface="Proxima Nova"/>
                <a:cs typeface="Proxima Nova"/>
                <a:sym typeface="Proxima Nova"/>
              </a:rPr>
              <a:t>   Datasets </a:t>
            </a:r>
            <a:endParaRPr b="1" i="1" sz="1200">
              <a:latin typeface="Proxima Nova"/>
              <a:ea typeface="Proxima Nova"/>
              <a:cs typeface="Proxima Nova"/>
              <a:sym typeface="Proxima Nova"/>
            </a:endParaRPr>
          </a:p>
        </p:txBody>
      </p:sp>
      <p:sp>
        <p:nvSpPr>
          <p:cNvPr id="554" name="Google Shape;55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5" name="Google Shape;555;p11" title="Slide.15-Selected.DataSource.mp3">
            <a:hlinkClick r:id="rId6"/>
          </p:cNvPr>
          <p:cNvPicPr preferRelativeResize="0"/>
          <p:nvPr/>
        </p:nvPicPr>
        <p:blipFill>
          <a:blip r:embed="rId7">
            <a:alphaModFix/>
          </a:blip>
          <a:stretch>
            <a:fillRect/>
          </a:stretch>
        </p:blipFill>
        <p:spPr>
          <a:xfrm>
            <a:off x="152400" y="172230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2399308bea8_0_104"/>
          <p:cNvSpPr txBox="1"/>
          <p:nvPr>
            <p:ph type="title"/>
          </p:nvPr>
        </p:nvSpPr>
        <p:spPr>
          <a:xfrm>
            <a:off x="361825" y="542625"/>
            <a:ext cx="806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    </a:t>
            </a:r>
            <a:r>
              <a:rPr b="1" lang="en"/>
              <a:t>Key Features and joining the Dataset</a:t>
            </a:r>
            <a:endParaRPr/>
          </a:p>
        </p:txBody>
      </p:sp>
      <p:sp>
        <p:nvSpPr>
          <p:cNvPr id="561" name="Google Shape;561;g2399308bea8_0_104"/>
          <p:cNvSpPr txBox="1"/>
          <p:nvPr>
            <p:ph idx="1" type="subTitle"/>
          </p:nvPr>
        </p:nvSpPr>
        <p:spPr>
          <a:xfrm>
            <a:off x="714175" y="1205575"/>
            <a:ext cx="7715400" cy="2465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275"/>
              <a:buFont typeface="Arial"/>
              <a:buNone/>
            </a:pPr>
            <a:r>
              <a:rPr b="1" lang="en" sz="1700">
                <a:latin typeface="Proxima Nova"/>
                <a:ea typeface="Proxima Nova"/>
                <a:cs typeface="Proxima Nova"/>
                <a:sym typeface="Proxima Nova"/>
              </a:rPr>
              <a:t>Metrics:               </a:t>
            </a:r>
            <a:r>
              <a:rPr lang="en" sz="1700">
                <a:latin typeface="Proxima Nova"/>
                <a:ea typeface="Proxima Nova"/>
                <a:cs typeface="Proxima Nova"/>
                <a:sym typeface="Proxima Nova"/>
              </a:rPr>
              <a:t>NO₂    </a:t>
            </a:r>
            <a:r>
              <a:rPr b="1" lang="en" sz="1700">
                <a:latin typeface="Proxima Nova"/>
                <a:ea typeface="Proxima Nova"/>
                <a:cs typeface="Proxima Nova"/>
                <a:sym typeface="Proxima Nova"/>
              </a:rPr>
              <a:t>      </a:t>
            </a:r>
            <a:endParaRPr b="1" sz="1700">
              <a:latin typeface="Proxima Nova"/>
              <a:ea typeface="Proxima Nova"/>
              <a:cs typeface="Proxima Nova"/>
              <a:sym typeface="Proxima Nova"/>
            </a:endParaRPr>
          </a:p>
          <a:p>
            <a:pPr indent="0" lvl="0" marL="0" rtl="0" algn="l">
              <a:lnSpc>
                <a:spcPct val="105000"/>
              </a:lnSpc>
              <a:spcBef>
                <a:spcPts val="0"/>
              </a:spcBef>
              <a:spcAft>
                <a:spcPts val="0"/>
              </a:spcAft>
              <a:buClr>
                <a:schemeClr val="dk1"/>
              </a:buClr>
              <a:buSzPts val="275"/>
              <a:buFont typeface="Arial"/>
              <a:buNone/>
            </a:pPr>
            <a:r>
              <a:rPr b="1" lang="en" sz="1700">
                <a:latin typeface="Proxima Nova"/>
                <a:ea typeface="Proxima Nova"/>
                <a:cs typeface="Proxima Nova"/>
                <a:sym typeface="Proxima Nova"/>
              </a:rPr>
              <a:t>Dimensions:       </a:t>
            </a:r>
            <a:r>
              <a:rPr lang="en" sz="1700">
                <a:latin typeface="Proxima Nova"/>
                <a:ea typeface="Proxima Nova"/>
                <a:cs typeface="Proxima Nova"/>
                <a:sym typeface="Proxima Nova"/>
              </a:rPr>
              <a:t>Borough</a:t>
            </a:r>
            <a:endParaRPr sz="1700">
              <a:latin typeface="Proxima Nova"/>
              <a:ea typeface="Proxima Nova"/>
              <a:cs typeface="Proxima Nova"/>
              <a:sym typeface="Proxima Nova"/>
            </a:endParaRPr>
          </a:p>
          <a:p>
            <a:pPr indent="0" lvl="0" marL="0" rtl="0" algn="l">
              <a:lnSpc>
                <a:spcPct val="105000"/>
              </a:lnSpc>
              <a:spcBef>
                <a:spcPts val="0"/>
              </a:spcBef>
              <a:spcAft>
                <a:spcPts val="0"/>
              </a:spcAft>
              <a:buClr>
                <a:schemeClr val="dk1"/>
              </a:buClr>
              <a:buSzPts val="275"/>
              <a:buFont typeface="Arial"/>
              <a:buNone/>
            </a:pPr>
            <a:r>
              <a:rPr lang="en" sz="1700">
                <a:latin typeface="Proxima Nova"/>
                <a:ea typeface="Proxima Nova"/>
                <a:cs typeface="Proxima Nova"/>
                <a:sym typeface="Proxima Nova"/>
              </a:rPr>
              <a:t>			    Year</a:t>
            </a:r>
            <a:endParaRPr sz="1700">
              <a:latin typeface="Proxima Nova"/>
              <a:ea typeface="Proxima Nova"/>
              <a:cs typeface="Proxima Nova"/>
              <a:sym typeface="Proxima Nova"/>
            </a:endParaRPr>
          </a:p>
          <a:p>
            <a:pPr indent="0" lvl="0" marL="0" rtl="0" algn="l">
              <a:lnSpc>
                <a:spcPct val="105000"/>
              </a:lnSpc>
              <a:spcBef>
                <a:spcPts val="0"/>
              </a:spcBef>
              <a:spcAft>
                <a:spcPts val="0"/>
              </a:spcAft>
              <a:buClr>
                <a:schemeClr val="dk1"/>
              </a:buClr>
              <a:buSzPts val="275"/>
              <a:buFont typeface="Arial"/>
              <a:buNone/>
            </a:pPr>
            <a:r>
              <a:rPr lang="en" sz="1700">
                <a:latin typeface="Proxima Nova"/>
                <a:ea typeface="Proxima Nova"/>
                <a:cs typeface="Proxima Nova"/>
                <a:sym typeface="Proxima Nova"/>
              </a:rPr>
              <a:t>                             Month </a:t>
            </a:r>
            <a:endParaRPr sz="1700">
              <a:latin typeface="Proxima Nova"/>
              <a:ea typeface="Proxima Nova"/>
              <a:cs typeface="Proxima Nova"/>
              <a:sym typeface="Proxima Nova"/>
            </a:endParaRPr>
          </a:p>
          <a:p>
            <a:pPr indent="0" lvl="0" marL="0" rtl="0" algn="l">
              <a:lnSpc>
                <a:spcPct val="105000"/>
              </a:lnSpc>
              <a:spcBef>
                <a:spcPts val="0"/>
              </a:spcBef>
              <a:spcAft>
                <a:spcPts val="0"/>
              </a:spcAft>
              <a:buNone/>
            </a:pPr>
            <a:r>
              <a:rPr lang="en" sz="1700">
                <a:latin typeface="Proxima Nova"/>
                <a:ea typeface="Proxima Nova"/>
                <a:cs typeface="Proxima Nova"/>
                <a:sym typeface="Proxima Nova"/>
              </a:rPr>
              <a:t>                             Hour</a:t>
            </a:r>
            <a:endParaRPr sz="1700">
              <a:latin typeface="Proxima Nova"/>
              <a:ea typeface="Proxima Nova"/>
              <a:cs typeface="Proxima Nova"/>
              <a:sym typeface="Proxima Nova"/>
            </a:endParaRPr>
          </a:p>
          <a:p>
            <a:pPr indent="0" lvl="0" marL="0" rtl="0" algn="l">
              <a:lnSpc>
                <a:spcPct val="105000"/>
              </a:lnSpc>
              <a:spcBef>
                <a:spcPts val="0"/>
              </a:spcBef>
              <a:spcAft>
                <a:spcPts val="0"/>
              </a:spcAft>
              <a:buNone/>
            </a:pPr>
            <a:r>
              <a:t/>
            </a:r>
            <a:endParaRPr b="1" sz="17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t>Borough</a:t>
            </a:r>
            <a:r>
              <a:rPr lang="en"/>
              <a:t>, </a:t>
            </a:r>
            <a:r>
              <a:rPr b="1" lang="en"/>
              <a:t>Date</a:t>
            </a:r>
            <a:r>
              <a:rPr lang="en"/>
              <a:t> and </a:t>
            </a:r>
            <a:r>
              <a:rPr b="1" lang="en"/>
              <a:t>Hour</a:t>
            </a:r>
            <a:r>
              <a:rPr lang="en"/>
              <a:t> these are the key features that were used to join the Emission and vehicle data sets. The population dataset was joined by </a:t>
            </a:r>
            <a:r>
              <a:rPr b="1" lang="en"/>
              <a:t>Borough</a:t>
            </a:r>
            <a:r>
              <a:rPr lang="en"/>
              <a:t> and </a:t>
            </a:r>
            <a:r>
              <a:rPr b="1" lang="en"/>
              <a:t>Year</a:t>
            </a:r>
            <a:r>
              <a:rPr lang="en"/>
              <a:t> (</a:t>
            </a:r>
            <a:r>
              <a:rPr i="1" lang="en"/>
              <a:t>refer to ETL process</a:t>
            </a:r>
            <a:r>
              <a:rPr lang="en"/>
              <a:t>) </a:t>
            </a:r>
            <a:endParaRPr/>
          </a:p>
          <a:p>
            <a:pPr indent="0" lvl="0" marL="0" rtl="0" algn="l">
              <a:lnSpc>
                <a:spcPct val="105000"/>
              </a:lnSpc>
              <a:spcBef>
                <a:spcPts val="0"/>
              </a:spcBef>
              <a:spcAft>
                <a:spcPts val="0"/>
              </a:spcAft>
              <a:buNone/>
            </a:pPr>
            <a:r>
              <a:rPr b="1" lang="en" sz="1900">
                <a:latin typeface="Proxima Nova"/>
                <a:ea typeface="Proxima Nova"/>
                <a:cs typeface="Proxima Nova"/>
                <a:sym typeface="Proxima Nova"/>
              </a:rPr>
              <a:t> </a:t>
            </a:r>
            <a:endParaRPr b="1" sz="1900">
              <a:latin typeface="Proxima Nova"/>
              <a:ea typeface="Proxima Nova"/>
              <a:cs typeface="Proxima Nova"/>
              <a:sym typeface="Proxima Nova"/>
            </a:endParaRPr>
          </a:p>
        </p:txBody>
      </p:sp>
      <p:sp>
        <p:nvSpPr>
          <p:cNvPr id="562" name="Google Shape;562;g2399308bea8_0_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3" name="Google Shape;563;g2399308bea8_0_104" title="Slide-16-KeyFeeatures.joiningDataset.mp3">
            <a:hlinkClick r:id="rId3"/>
          </p:cNvPr>
          <p:cNvPicPr preferRelativeResize="0"/>
          <p:nvPr/>
        </p:nvPicPr>
        <p:blipFill>
          <a:blip r:embed="rId4">
            <a:alphaModFix/>
          </a:blip>
          <a:stretch>
            <a:fillRect/>
          </a:stretch>
        </p:blipFill>
        <p:spPr>
          <a:xfrm>
            <a:off x="152400" y="3823375"/>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39569b341d_0_125"/>
          <p:cNvSpPr txBox="1"/>
          <p:nvPr>
            <p:ph type="title"/>
          </p:nvPr>
        </p:nvSpPr>
        <p:spPr>
          <a:xfrm>
            <a:off x="267825" y="25570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Recommended Softwares  </a:t>
            </a:r>
            <a:endParaRPr/>
          </a:p>
        </p:txBody>
      </p:sp>
      <p:sp>
        <p:nvSpPr>
          <p:cNvPr id="569" name="Google Shape;569;g239569b341d_0_125"/>
          <p:cNvSpPr txBox="1"/>
          <p:nvPr>
            <p:ph idx="1" type="subTitle"/>
          </p:nvPr>
        </p:nvSpPr>
        <p:spPr>
          <a:xfrm>
            <a:off x="207125" y="1356600"/>
            <a:ext cx="8256600" cy="363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Data processing tools  include: R  programming language (refer appendix table for package) + Apache Spark and DPLYR (package)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R programming  language was identified  for data manipulation and analysis purposes across all the three datasets.</a:t>
            </a:r>
            <a:endParaRPr/>
          </a:p>
          <a:p>
            <a:pPr indent="0" lvl="0" marL="0" rtl="0" algn="l">
              <a:lnSpc>
                <a:spcPct val="115000"/>
              </a:lnSpc>
              <a:spcBef>
                <a:spcPts val="0"/>
              </a:spcBef>
              <a:spcAft>
                <a:spcPts val="0"/>
              </a:spcAft>
              <a:buNone/>
            </a:pPr>
            <a:r>
              <a:rPr lang="en"/>
              <a:t>            Such as;</a:t>
            </a:r>
            <a:endParaRPr/>
          </a:p>
          <a:p>
            <a:pPr indent="-304800" lvl="1" marL="914400" rtl="0" algn="l">
              <a:lnSpc>
                <a:spcPct val="115000"/>
              </a:lnSpc>
              <a:spcBef>
                <a:spcPts val="0"/>
              </a:spcBef>
              <a:spcAft>
                <a:spcPts val="0"/>
              </a:spcAft>
              <a:buClr>
                <a:schemeClr val="dk1"/>
              </a:buClr>
              <a:buSzPts val="1200"/>
              <a:buFont typeface="Arial"/>
              <a:buChar char="-"/>
            </a:pPr>
            <a:r>
              <a:rPr lang="en" sz="1200"/>
              <a:t>Data cleaning to identify missing values </a:t>
            </a:r>
            <a:endParaRPr sz="1200"/>
          </a:p>
          <a:p>
            <a:pPr indent="-304800" lvl="1" marL="914400" rtl="0" algn="l">
              <a:lnSpc>
                <a:spcPct val="115000"/>
              </a:lnSpc>
              <a:spcBef>
                <a:spcPts val="0"/>
              </a:spcBef>
              <a:spcAft>
                <a:spcPts val="0"/>
              </a:spcAft>
              <a:buClr>
                <a:schemeClr val="dk1"/>
              </a:buClr>
              <a:buSzPts val="1200"/>
              <a:buFont typeface="Arial"/>
              <a:buChar char="-"/>
            </a:pPr>
            <a:r>
              <a:rPr lang="en" sz="1200"/>
              <a:t>Identify any outliers in all data sets </a:t>
            </a:r>
            <a:endParaRPr sz="1200"/>
          </a:p>
          <a:p>
            <a:pPr indent="-304800" lvl="1" marL="914400" rtl="0" algn="l">
              <a:lnSpc>
                <a:spcPct val="115000"/>
              </a:lnSpc>
              <a:spcBef>
                <a:spcPts val="0"/>
              </a:spcBef>
              <a:spcAft>
                <a:spcPts val="0"/>
              </a:spcAft>
              <a:buClr>
                <a:schemeClr val="dk1"/>
              </a:buClr>
              <a:buSzPts val="1200"/>
              <a:buFont typeface="Arial"/>
              <a:buChar char="-"/>
            </a:pPr>
            <a:r>
              <a:rPr lang="en" sz="1200"/>
              <a:t>Data integrity checks</a:t>
            </a:r>
            <a:endParaRPr sz="1200"/>
          </a:p>
          <a:p>
            <a:pPr indent="-304800" lvl="1" marL="914400" rtl="0" algn="l">
              <a:lnSpc>
                <a:spcPct val="115000"/>
              </a:lnSpc>
              <a:spcBef>
                <a:spcPts val="0"/>
              </a:spcBef>
              <a:spcAft>
                <a:spcPts val="0"/>
              </a:spcAft>
              <a:buClr>
                <a:schemeClr val="dk1"/>
              </a:buClr>
              <a:buSzPts val="1200"/>
              <a:buFont typeface="Arial"/>
              <a:buChar char="-"/>
            </a:pPr>
            <a:r>
              <a:rPr lang="en" sz="1200"/>
              <a:t>Data aggregation to obtain summary statistics for analysis purposes </a:t>
            </a:r>
            <a:endParaRPr sz="1200"/>
          </a:p>
          <a:p>
            <a:pPr indent="0" lvl="0" marL="0" rtl="0" algn="l">
              <a:lnSpc>
                <a:spcPct val="115000"/>
              </a:lnSpc>
              <a:spcBef>
                <a:spcPts val="0"/>
              </a:spcBef>
              <a:spcAft>
                <a:spcPts val="0"/>
              </a:spcAft>
              <a:buNone/>
            </a:pPr>
            <a:r>
              <a:rPr lang="en"/>
              <a:t>Apache Spark:  </a:t>
            </a:r>
            <a:r>
              <a:rPr lang="en">
                <a:solidFill>
                  <a:srgbClr val="222222"/>
                </a:solidFill>
              </a:rPr>
              <a:t> Provides a  distributed computing system with  cleaning techniques such as selection, filtering and aggregation suitable for large datasets, which are then applied by the DPLYR package in R</a:t>
            </a:r>
            <a:endParaRPr>
              <a:solidFill>
                <a:srgbClr val="222222"/>
              </a:solidFill>
            </a:endParaRPr>
          </a:p>
          <a:p>
            <a:pPr indent="0" lvl="0" marL="0" rtl="0" algn="l">
              <a:spcBef>
                <a:spcPts val="0"/>
              </a:spcBef>
              <a:spcAft>
                <a:spcPts val="0"/>
              </a:spcAft>
              <a:buNone/>
            </a:pPr>
            <a:r>
              <a:t/>
            </a:r>
            <a:endParaRPr>
              <a:solidFill>
                <a:srgbClr val="222222"/>
              </a:solidFill>
            </a:endParaRPr>
          </a:p>
        </p:txBody>
      </p:sp>
      <p:sp>
        <p:nvSpPr>
          <p:cNvPr id="570" name="Google Shape;570;g239569b341d_0_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1" name="Google Shape;571;g239569b341d_0_125" title="Slide-17-Recommended.NewSoftwares.mp3">
            <a:hlinkClick r:id="rId3"/>
          </p:cNvPr>
          <p:cNvPicPr preferRelativeResize="0"/>
          <p:nvPr/>
        </p:nvPicPr>
        <p:blipFill>
          <a:blip r:embed="rId4">
            <a:alphaModFix/>
          </a:blip>
          <a:stretch>
            <a:fillRect/>
          </a:stretch>
        </p:blipFill>
        <p:spPr>
          <a:xfrm>
            <a:off x="152400" y="4717450"/>
            <a:ext cx="273650" cy="273650"/>
          </a:xfrm>
          <a:prstGeom prst="rect">
            <a:avLst/>
          </a:prstGeom>
          <a:noFill/>
          <a:ln>
            <a:noFill/>
          </a:ln>
        </p:spPr>
      </p:pic>
      <p:pic>
        <p:nvPicPr>
          <p:cNvPr id="572" name="Google Shape;572;g239569b341d_0_125"/>
          <p:cNvPicPr preferRelativeResize="0"/>
          <p:nvPr/>
        </p:nvPicPr>
        <p:blipFill>
          <a:blip r:embed="rId5">
            <a:alphaModFix/>
          </a:blip>
          <a:stretch>
            <a:fillRect/>
          </a:stretch>
        </p:blipFill>
        <p:spPr>
          <a:xfrm>
            <a:off x="455800" y="3805475"/>
            <a:ext cx="2283726" cy="1185625"/>
          </a:xfrm>
          <a:prstGeom prst="rect">
            <a:avLst/>
          </a:prstGeom>
          <a:noFill/>
          <a:ln>
            <a:noFill/>
          </a:ln>
        </p:spPr>
      </p:pic>
      <p:pic>
        <p:nvPicPr>
          <p:cNvPr id="573" name="Google Shape;573;g239569b341d_0_125"/>
          <p:cNvPicPr preferRelativeResize="0"/>
          <p:nvPr/>
        </p:nvPicPr>
        <p:blipFill>
          <a:blip r:embed="rId6">
            <a:alphaModFix/>
          </a:blip>
          <a:stretch>
            <a:fillRect/>
          </a:stretch>
        </p:blipFill>
        <p:spPr>
          <a:xfrm>
            <a:off x="6739374" y="3805475"/>
            <a:ext cx="1529826" cy="1185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3a3379470c_3_45"/>
          <p:cNvSpPr txBox="1"/>
          <p:nvPr>
            <p:ph type="title"/>
          </p:nvPr>
        </p:nvSpPr>
        <p:spPr>
          <a:xfrm>
            <a:off x="714300" y="22470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 Methodologies </a:t>
            </a:r>
            <a:endParaRPr/>
          </a:p>
        </p:txBody>
      </p:sp>
      <p:sp>
        <p:nvSpPr>
          <p:cNvPr id="579" name="Google Shape;579;g23a3379470c_3_45"/>
          <p:cNvSpPr txBox="1"/>
          <p:nvPr>
            <p:ph idx="1" type="subTitle"/>
          </p:nvPr>
        </p:nvSpPr>
        <p:spPr>
          <a:xfrm>
            <a:off x="5789000" y="1205575"/>
            <a:ext cx="2640600" cy="3317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Division of labour</a:t>
            </a:r>
            <a:endParaRPr/>
          </a:p>
          <a:p>
            <a:pPr indent="-406400" lvl="0" marL="457200" rtl="0" algn="l">
              <a:spcBef>
                <a:spcPts val="0"/>
              </a:spcBef>
              <a:spcAft>
                <a:spcPts val="0"/>
              </a:spcAft>
              <a:buSzPts val="2800"/>
              <a:buChar char="●"/>
            </a:pPr>
            <a:r>
              <a:rPr lang="en"/>
              <a:t>Iterative planning</a:t>
            </a:r>
            <a:endParaRPr/>
          </a:p>
          <a:p>
            <a:pPr indent="-406400" lvl="0" marL="457200" rtl="0" algn="l">
              <a:spcBef>
                <a:spcPts val="0"/>
              </a:spcBef>
              <a:spcAft>
                <a:spcPts val="0"/>
              </a:spcAft>
              <a:buSzPts val="2800"/>
              <a:buChar char="●"/>
            </a:pPr>
            <a:r>
              <a:rPr lang="en"/>
              <a:t>Continuous</a:t>
            </a:r>
            <a:r>
              <a:rPr lang="en"/>
              <a:t> checks and improvements</a:t>
            </a:r>
            <a:endParaRPr/>
          </a:p>
          <a:p>
            <a:pPr indent="0" lvl="0" marL="457200" rtl="0" algn="l">
              <a:spcBef>
                <a:spcPts val="0"/>
              </a:spcBef>
              <a:spcAft>
                <a:spcPts val="0"/>
              </a:spcAft>
              <a:buNone/>
            </a:pPr>
            <a:r>
              <a:t/>
            </a:r>
            <a:endParaRPr/>
          </a:p>
          <a:p>
            <a:pPr indent="-406400" lvl="0" marL="457200" rtl="0" algn="l">
              <a:spcBef>
                <a:spcPts val="0"/>
              </a:spcBef>
              <a:spcAft>
                <a:spcPts val="0"/>
              </a:spcAft>
              <a:buSzPts val="2800"/>
              <a:buChar char="●"/>
            </a:pPr>
            <a:r>
              <a:rPr lang="en"/>
              <a:t>Constant communication and feedback </a:t>
            </a:r>
            <a:endParaRPr/>
          </a:p>
          <a:p>
            <a:pPr indent="-406400" lvl="0" marL="457200" rtl="0" algn="l">
              <a:spcBef>
                <a:spcPts val="0"/>
              </a:spcBef>
              <a:spcAft>
                <a:spcPts val="0"/>
              </a:spcAft>
              <a:buSzPts val="2800"/>
              <a:buChar char="●"/>
            </a:pPr>
            <a:r>
              <a:rPr lang="en"/>
              <a:t>Adapting  to incorporate changes</a:t>
            </a:r>
            <a:endParaRPr/>
          </a:p>
          <a:p>
            <a:pPr indent="0" lvl="0" marL="457200" rtl="0" algn="l">
              <a:spcBef>
                <a:spcPts val="0"/>
              </a:spcBef>
              <a:spcAft>
                <a:spcPts val="0"/>
              </a:spcAft>
              <a:buNone/>
            </a:pPr>
            <a:r>
              <a:t/>
            </a:r>
            <a:endParaRPr/>
          </a:p>
        </p:txBody>
      </p:sp>
      <p:sp>
        <p:nvSpPr>
          <p:cNvPr id="580" name="Google Shape;580;g23a3379470c_3_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1" name="Google Shape;581;g23a3379470c_3_45"/>
          <p:cNvPicPr preferRelativeResize="0"/>
          <p:nvPr/>
        </p:nvPicPr>
        <p:blipFill>
          <a:blip r:embed="rId3">
            <a:alphaModFix/>
          </a:blip>
          <a:stretch>
            <a:fillRect/>
          </a:stretch>
        </p:blipFill>
        <p:spPr>
          <a:xfrm>
            <a:off x="220750" y="1115325"/>
            <a:ext cx="5640200" cy="3200226"/>
          </a:xfrm>
          <a:prstGeom prst="rect">
            <a:avLst/>
          </a:prstGeom>
          <a:noFill/>
          <a:ln cap="flat" cmpd="sng" w="9525">
            <a:solidFill>
              <a:schemeClr val="lt2"/>
            </a:solidFill>
            <a:prstDash val="solid"/>
            <a:round/>
            <a:headEnd len="sm" w="sm" type="none"/>
            <a:tailEnd len="sm" w="sm" type="none"/>
          </a:ln>
        </p:spPr>
      </p:pic>
      <p:sp>
        <p:nvSpPr>
          <p:cNvPr id="582" name="Google Shape;582;g23a3379470c_3_45"/>
          <p:cNvSpPr txBox="1"/>
          <p:nvPr/>
        </p:nvSpPr>
        <p:spPr>
          <a:xfrm>
            <a:off x="1270450" y="4243075"/>
            <a:ext cx="30000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a:latin typeface="Proxima Nova"/>
                <a:ea typeface="Proxima Nova"/>
                <a:cs typeface="Proxima Nova"/>
                <a:sym typeface="Proxima Nova"/>
              </a:rPr>
              <a:t>Fig 4:  Agile Methodology-Scrum  </a:t>
            </a:r>
            <a:endParaRPr b="1" i="1">
              <a:latin typeface="Proxima Nova"/>
              <a:ea typeface="Proxima Nova"/>
              <a:cs typeface="Proxima Nova"/>
              <a:sym typeface="Proxima Nova"/>
            </a:endParaRPr>
          </a:p>
          <a:p>
            <a:pPr indent="0" lvl="0" marL="0" rtl="0" algn="l">
              <a:spcBef>
                <a:spcPts val="0"/>
              </a:spcBef>
              <a:spcAft>
                <a:spcPts val="0"/>
              </a:spcAft>
              <a:buNone/>
            </a:pPr>
            <a:r>
              <a:t/>
            </a:r>
            <a:endParaRPr/>
          </a:p>
        </p:txBody>
      </p:sp>
      <p:pic>
        <p:nvPicPr>
          <p:cNvPr id="583" name="Google Shape;583;g23a3379470c_3_45" title="Slide.18-Agile.Medology.mp3">
            <a:hlinkClick r:id="rId4"/>
          </p:cNvPr>
          <p:cNvPicPr preferRelativeResize="0"/>
          <p:nvPr/>
        </p:nvPicPr>
        <p:blipFill>
          <a:blip r:embed="rId5">
            <a:alphaModFix/>
          </a:blip>
          <a:stretch>
            <a:fillRect/>
          </a:stretch>
        </p:blipFill>
        <p:spPr>
          <a:xfrm>
            <a:off x="152400" y="152400"/>
            <a:ext cx="237825" cy="237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3a3379470c_3_61"/>
          <p:cNvSpPr txBox="1"/>
          <p:nvPr>
            <p:ph type="title"/>
          </p:nvPr>
        </p:nvSpPr>
        <p:spPr>
          <a:xfrm>
            <a:off x="714175" y="542625"/>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          </a:t>
            </a:r>
            <a:r>
              <a:rPr lang="en" sz="2500"/>
              <a:t>BDDS Tools and DI Techniques </a:t>
            </a:r>
            <a:endParaRPr sz="2500"/>
          </a:p>
        </p:txBody>
      </p:sp>
      <p:sp>
        <p:nvSpPr>
          <p:cNvPr id="589" name="Google Shape;589;g23a3379470c_3_61"/>
          <p:cNvSpPr txBox="1"/>
          <p:nvPr>
            <p:ph idx="1" type="subTitle"/>
          </p:nvPr>
        </p:nvSpPr>
        <p:spPr>
          <a:xfrm>
            <a:off x="714175" y="1340175"/>
            <a:ext cx="3100500" cy="29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23a3379470c_3_61"/>
          <p:cNvSpPr txBox="1"/>
          <p:nvPr>
            <p:ph idx="2" type="subTitle"/>
          </p:nvPr>
        </p:nvSpPr>
        <p:spPr>
          <a:xfrm>
            <a:off x="4221778" y="1340175"/>
            <a:ext cx="3100500" cy="29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23a3379470c_3_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2" name="Google Shape;592;g23a3379470c_3_61"/>
          <p:cNvPicPr preferRelativeResize="0"/>
          <p:nvPr/>
        </p:nvPicPr>
        <p:blipFill>
          <a:blip r:embed="rId3">
            <a:alphaModFix/>
          </a:blip>
          <a:stretch>
            <a:fillRect/>
          </a:stretch>
        </p:blipFill>
        <p:spPr>
          <a:xfrm>
            <a:off x="624375" y="1211091"/>
            <a:ext cx="3280100" cy="3236559"/>
          </a:xfrm>
          <a:prstGeom prst="rect">
            <a:avLst/>
          </a:prstGeom>
          <a:noFill/>
          <a:ln cap="flat" cmpd="sng" w="28575">
            <a:solidFill>
              <a:schemeClr val="accent1"/>
            </a:solidFill>
            <a:prstDash val="solid"/>
            <a:round/>
            <a:headEnd len="sm" w="sm" type="none"/>
            <a:tailEnd len="sm" w="sm" type="none"/>
          </a:ln>
        </p:spPr>
      </p:pic>
      <p:pic>
        <p:nvPicPr>
          <p:cNvPr id="593" name="Google Shape;593;g23a3379470c_3_61"/>
          <p:cNvPicPr preferRelativeResize="0"/>
          <p:nvPr/>
        </p:nvPicPr>
        <p:blipFill>
          <a:blip r:embed="rId4">
            <a:alphaModFix/>
          </a:blip>
          <a:stretch>
            <a:fillRect/>
          </a:stretch>
        </p:blipFill>
        <p:spPr>
          <a:xfrm>
            <a:off x="4062175" y="1313250"/>
            <a:ext cx="4440425" cy="2978400"/>
          </a:xfrm>
          <a:prstGeom prst="rect">
            <a:avLst/>
          </a:prstGeom>
          <a:noFill/>
          <a:ln cap="flat" cmpd="sng" w="9525">
            <a:solidFill>
              <a:schemeClr val="accent1"/>
            </a:solidFill>
            <a:prstDash val="solid"/>
            <a:round/>
            <a:headEnd len="sm" w="sm" type="none"/>
            <a:tailEnd len="sm" w="sm" type="none"/>
          </a:ln>
        </p:spPr>
      </p:pic>
      <p:sp>
        <p:nvSpPr>
          <p:cNvPr id="594" name="Google Shape;594;g23a3379470c_3_61"/>
          <p:cNvSpPr txBox="1"/>
          <p:nvPr/>
        </p:nvSpPr>
        <p:spPr>
          <a:xfrm>
            <a:off x="624375" y="4447650"/>
            <a:ext cx="31902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300">
                <a:latin typeface="Proxima Nova"/>
                <a:ea typeface="Proxima Nova"/>
                <a:cs typeface="Proxima Nova"/>
                <a:sym typeface="Proxima Nova"/>
              </a:rPr>
              <a:t>Fig 5 : HIVE SQL execution process</a:t>
            </a:r>
            <a:endParaRPr b="1" i="1" sz="1300">
              <a:latin typeface="Proxima Nova"/>
              <a:ea typeface="Proxima Nova"/>
              <a:cs typeface="Proxima Nova"/>
              <a:sym typeface="Proxima Nova"/>
            </a:endParaRPr>
          </a:p>
        </p:txBody>
      </p:sp>
      <p:sp>
        <p:nvSpPr>
          <p:cNvPr id="595" name="Google Shape;595;g23a3379470c_3_61"/>
          <p:cNvSpPr txBox="1"/>
          <p:nvPr/>
        </p:nvSpPr>
        <p:spPr>
          <a:xfrm>
            <a:off x="4420150" y="4318575"/>
            <a:ext cx="3000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latin typeface="Proxima Nova"/>
                <a:ea typeface="Proxima Nova"/>
                <a:cs typeface="Proxima Nova"/>
                <a:sym typeface="Proxima Nova"/>
              </a:rPr>
              <a:t>Fig 6 : HDFS Architecture</a:t>
            </a:r>
            <a:endParaRPr b="1" i="1" sz="12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23ab58f3bde_7_8"/>
          <p:cNvSpPr txBox="1"/>
          <p:nvPr>
            <p:ph type="title"/>
          </p:nvPr>
        </p:nvSpPr>
        <p:spPr>
          <a:xfrm>
            <a:off x="2242500" y="531150"/>
            <a:ext cx="465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BDDS Tools &amp; DI Techniques </a:t>
            </a:r>
            <a:endParaRPr sz="2500"/>
          </a:p>
        </p:txBody>
      </p:sp>
      <p:sp>
        <p:nvSpPr>
          <p:cNvPr id="601" name="Google Shape;601;g23ab58f3bde_7_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2" name="Google Shape;602;g23ab58f3bde_7_8"/>
          <p:cNvPicPr preferRelativeResize="0"/>
          <p:nvPr/>
        </p:nvPicPr>
        <p:blipFill>
          <a:blip r:embed="rId3">
            <a:alphaModFix/>
          </a:blip>
          <a:stretch>
            <a:fillRect/>
          </a:stretch>
        </p:blipFill>
        <p:spPr>
          <a:xfrm>
            <a:off x="1346975" y="3408900"/>
            <a:ext cx="2283726" cy="1185625"/>
          </a:xfrm>
          <a:prstGeom prst="rect">
            <a:avLst/>
          </a:prstGeom>
          <a:noFill/>
          <a:ln>
            <a:noFill/>
          </a:ln>
        </p:spPr>
      </p:pic>
      <p:pic>
        <p:nvPicPr>
          <p:cNvPr id="603" name="Google Shape;603;g23ab58f3bde_7_8"/>
          <p:cNvPicPr preferRelativeResize="0"/>
          <p:nvPr/>
        </p:nvPicPr>
        <p:blipFill>
          <a:blip r:embed="rId4">
            <a:alphaModFix/>
          </a:blip>
          <a:stretch>
            <a:fillRect/>
          </a:stretch>
        </p:blipFill>
        <p:spPr>
          <a:xfrm rot="-1162241">
            <a:off x="303220" y="1990396"/>
            <a:ext cx="3384656" cy="1015411"/>
          </a:xfrm>
          <a:prstGeom prst="rect">
            <a:avLst/>
          </a:prstGeom>
          <a:noFill/>
          <a:ln>
            <a:noFill/>
          </a:ln>
        </p:spPr>
      </p:pic>
      <p:pic>
        <p:nvPicPr>
          <p:cNvPr id="604" name="Google Shape;604;g23ab58f3bde_7_8"/>
          <p:cNvPicPr preferRelativeResize="0"/>
          <p:nvPr/>
        </p:nvPicPr>
        <p:blipFill>
          <a:blip r:embed="rId5">
            <a:alphaModFix/>
          </a:blip>
          <a:stretch>
            <a:fillRect/>
          </a:stretch>
        </p:blipFill>
        <p:spPr>
          <a:xfrm rot="-682123">
            <a:off x="5861513" y="2705586"/>
            <a:ext cx="2065476" cy="1858937"/>
          </a:xfrm>
          <a:prstGeom prst="rect">
            <a:avLst/>
          </a:prstGeom>
          <a:noFill/>
          <a:ln>
            <a:noFill/>
          </a:ln>
        </p:spPr>
      </p:pic>
      <p:pic>
        <p:nvPicPr>
          <p:cNvPr id="605" name="Google Shape;605;g23ab58f3bde_7_8"/>
          <p:cNvPicPr preferRelativeResize="0"/>
          <p:nvPr/>
        </p:nvPicPr>
        <p:blipFill>
          <a:blip r:embed="rId6">
            <a:alphaModFix/>
          </a:blip>
          <a:stretch>
            <a:fillRect/>
          </a:stretch>
        </p:blipFill>
        <p:spPr>
          <a:xfrm rot="-737251">
            <a:off x="4411377" y="1099201"/>
            <a:ext cx="4527048" cy="1246699"/>
          </a:xfrm>
          <a:prstGeom prst="rect">
            <a:avLst/>
          </a:prstGeom>
          <a:noFill/>
          <a:ln>
            <a:noFill/>
          </a:ln>
        </p:spPr>
      </p:pic>
      <p:pic>
        <p:nvPicPr>
          <p:cNvPr id="606" name="Google Shape;606;g23ab58f3bde_7_8"/>
          <p:cNvPicPr preferRelativeResize="0"/>
          <p:nvPr/>
        </p:nvPicPr>
        <p:blipFill>
          <a:blip r:embed="rId7">
            <a:alphaModFix/>
          </a:blip>
          <a:stretch>
            <a:fillRect/>
          </a:stretch>
        </p:blipFill>
        <p:spPr>
          <a:xfrm>
            <a:off x="494549" y="397825"/>
            <a:ext cx="1529826" cy="1185624"/>
          </a:xfrm>
          <a:prstGeom prst="rect">
            <a:avLst/>
          </a:prstGeom>
          <a:noFill/>
          <a:ln>
            <a:noFill/>
          </a:ln>
        </p:spPr>
      </p:pic>
      <p:pic>
        <p:nvPicPr>
          <p:cNvPr id="607" name="Google Shape;607;g23ab58f3bde_7_8"/>
          <p:cNvPicPr preferRelativeResize="0"/>
          <p:nvPr/>
        </p:nvPicPr>
        <p:blipFill>
          <a:blip r:embed="rId8">
            <a:alphaModFix/>
          </a:blip>
          <a:stretch>
            <a:fillRect/>
          </a:stretch>
        </p:blipFill>
        <p:spPr>
          <a:xfrm>
            <a:off x="8616569" y="4452800"/>
            <a:ext cx="402654" cy="393600"/>
          </a:xfrm>
          <a:prstGeom prst="rect">
            <a:avLst/>
          </a:prstGeom>
          <a:noFill/>
          <a:ln>
            <a:noFill/>
          </a:ln>
        </p:spPr>
      </p:pic>
      <p:pic>
        <p:nvPicPr>
          <p:cNvPr id="608" name="Google Shape;608;g23ab58f3bde_7_8"/>
          <p:cNvPicPr preferRelativeResize="0"/>
          <p:nvPr/>
        </p:nvPicPr>
        <p:blipFill>
          <a:blip r:embed="rId9">
            <a:alphaModFix/>
          </a:blip>
          <a:stretch>
            <a:fillRect/>
          </a:stretch>
        </p:blipFill>
        <p:spPr>
          <a:xfrm>
            <a:off x="8077933" y="4452060"/>
            <a:ext cx="402652" cy="402657"/>
          </a:xfrm>
          <a:prstGeom prst="rect">
            <a:avLst/>
          </a:prstGeom>
          <a:noFill/>
          <a:ln>
            <a:noFill/>
          </a:ln>
        </p:spPr>
      </p:pic>
      <p:pic>
        <p:nvPicPr>
          <p:cNvPr id="609" name="Google Shape;609;g23ab58f3bde_7_8"/>
          <p:cNvPicPr preferRelativeResize="0"/>
          <p:nvPr/>
        </p:nvPicPr>
        <p:blipFill>
          <a:blip r:embed="rId10">
            <a:alphaModFix/>
          </a:blip>
          <a:stretch>
            <a:fillRect/>
          </a:stretch>
        </p:blipFill>
        <p:spPr>
          <a:xfrm>
            <a:off x="4623225" y="4045825"/>
            <a:ext cx="548700" cy="548700"/>
          </a:xfrm>
          <a:prstGeom prst="rect">
            <a:avLst/>
          </a:prstGeom>
          <a:noFill/>
          <a:ln>
            <a:noFill/>
          </a:ln>
        </p:spPr>
      </p:pic>
      <p:pic>
        <p:nvPicPr>
          <p:cNvPr id="610" name="Google Shape;610;g23ab58f3bde_7_8" title="slide1.wav">
            <a:hlinkClick r:id="rId11"/>
          </p:cNvPr>
          <p:cNvPicPr preferRelativeResize="0"/>
          <p:nvPr/>
        </p:nvPicPr>
        <p:blipFill>
          <a:blip r:embed="rId12">
            <a:alphaModFix/>
          </a:blip>
          <a:stretch>
            <a:fillRect/>
          </a:stretch>
        </p:blipFill>
        <p:spPr>
          <a:xfrm rot="154287">
            <a:off x="8077925" y="123028"/>
            <a:ext cx="750800" cy="75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39569b341d_0_141"/>
          <p:cNvSpPr txBox="1"/>
          <p:nvPr>
            <p:ph type="title"/>
          </p:nvPr>
        </p:nvSpPr>
        <p:spPr>
          <a:xfrm>
            <a:off x="437875" y="20255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latin typeface="Proxima Nova"/>
                <a:ea typeface="Proxima Nova"/>
                <a:cs typeface="Proxima Nova"/>
                <a:sym typeface="Proxima Nova"/>
              </a:rPr>
              <a:t>                 Solution Architecture / Workflow</a:t>
            </a:r>
            <a:endParaRPr b="1">
              <a:latin typeface="Proxima Nova"/>
              <a:ea typeface="Proxima Nova"/>
              <a:cs typeface="Proxima Nova"/>
              <a:sym typeface="Proxima Nova"/>
            </a:endParaRPr>
          </a:p>
        </p:txBody>
      </p:sp>
      <p:sp>
        <p:nvSpPr>
          <p:cNvPr id="616" name="Google Shape;616;g239569b341d_0_141"/>
          <p:cNvSpPr txBox="1"/>
          <p:nvPr/>
        </p:nvSpPr>
        <p:spPr>
          <a:xfrm>
            <a:off x="3336900" y="4176975"/>
            <a:ext cx="400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Proxima Nova"/>
                <a:ea typeface="Proxima Nova"/>
                <a:cs typeface="Proxima Nova"/>
                <a:sym typeface="Proxima Nova"/>
              </a:rPr>
              <a:t>Fig 7:     Solution Architecture</a:t>
            </a:r>
            <a:endParaRPr b="1" sz="1300">
              <a:latin typeface="Proxima Nova"/>
              <a:ea typeface="Proxima Nova"/>
              <a:cs typeface="Proxima Nova"/>
              <a:sym typeface="Proxima Nova"/>
            </a:endParaRPr>
          </a:p>
        </p:txBody>
      </p:sp>
      <p:pic>
        <p:nvPicPr>
          <p:cNvPr id="617" name="Google Shape;617;g239569b341d_0_141"/>
          <p:cNvPicPr preferRelativeResize="0"/>
          <p:nvPr/>
        </p:nvPicPr>
        <p:blipFill>
          <a:blip r:embed="rId3">
            <a:alphaModFix/>
          </a:blip>
          <a:stretch>
            <a:fillRect/>
          </a:stretch>
        </p:blipFill>
        <p:spPr>
          <a:xfrm>
            <a:off x="311075" y="775250"/>
            <a:ext cx="7842199" cy="3288199"/>
          </a:xfrm>
          <a:prstGeom prst="rect">
            <a:avLst/>
          </a:prstGeom>
          <a:noFill/>
          <a:ln>
            <a:noFill/>
          </a:ln>
        </p:spPr>
      </p:pic>
      <p:sp>
        <p:nvSpPr>
          <p:cNvPr id="618" name="Google Shape;618;g239569b341d_0_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9" name="Google Shape;619;g239569b341d_0_141" title="slide2.wav">
            <a:hlinkClick r:id="rId4"/>
          </p:cNvPr>
          <p:cNvPicPr preferRelativeResize="0"/>
          <p:nvPr/>
        </p:nvPicPr>
        <p:blipFill>
          <a:blip r:embed="rId5">
            <a:alphaModFix/>
          </a:blip>
          <a:stretch>
            <a:fillRect/>
          </a:stretch>
        </p:blipFill>
        <p:spPr>
          <a:xfrm>
            <a:off x="8153275" y="75950"/>
            <a:ext cx="651025" cy="651025"/>
          </a:xfrm>
          <a:prstGeom prst="rect">
            <a:avLst/>
          </a:prstGeom>
          <a:noFill/>
          <a:ln>
            <a:noFill/>
          </a:ln>
        </p:spPr>
      </p:pic>
      <p:pic>
        <p:nvPicPr>
          <p:cNvPr id="620" name="Google Shape;620;g239569b341d_0_141"/>
          <p:cNvPicPr preferRelativeResize="0"/>
          <p:nvPr/>
        </p:nvPicPr>
        <p:blipFill>
          <a:blip r:embed="rId6">
            <a:alphaModFix/>
          </a:blip>
          <a:stretch>
            <a:fillRect/>
          </a:stretch>
        </p:blipFill>
        <p:spPr>
          <a:xfrm>
            <a:off x="2277700" y="1463875"/>
            <a:ext cx="471975" cy="213300"/>
          </a:xfrm>
          <a:prstGeom prst="rect">
            <a:avLst/>
          </a:prstGeom>
          <a:noFill/>
          <a:ln>
            <a:noFill/>
          </a:ln>
        </p:spPr>
      </p:pic>
      <p:sp>
        <p:nvSpPr>
          <p:cNvPr id="621" name="Google Shape;621;g239569b341d_0_141"/>
          <p:cNvSpPr txBox="1"/>
          <p:nvPr/>
        </p:nvSpPr>
        <p:spPr>
          <a:xfrm>
            <a:off x="2188188" y="1416625"/>
            <a:ext cx="651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Staging</a:t>
            </a:r>
            <a:endParaRPr b="1"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3a7710d5ae_0_63"/>
          <p:cNvSpPr txBox="1"/>
          <p:nvPr>
            <p:ph type="title"/>
          </p:nvPr>
        </p:nvSpPr>
        <p:spPr>
          <a:xfrm>
            <a:off x="714175" y="542625"/>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53" name="Google Shape;453;g23a7710d5ae_0_63"/>
          <p:cNvSpPr txBox="1"/>
          <p:nvPr>
            <p:ph idx="1" type="subTitle"/>
          </p:nvPr>
        </p:nvSpPr>
        <p:spPr>
          <a:xfrm>
            <a:off x="714175" y="1205575"/>
            <a:ext cx="77154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sz="2000">
                <a:solidFill>
                  <a:srgbClr val="191919"/>
                </a:solidFill>
                <a:latin typeface="Proxima Nova"/>
                <a:ea typeface="Proxima Nova"/>
                <a:cs typeface="Proxima Nova"/>
                <a:sym typeface="Proxima Nova"/>
              </a:rPr>
              <a:t>Project  overview </a:t>
            </a:r>
            <a:endParaRPr b="1" sz="2000">
              <a:solidFill>
                <a:srgbClr val="191919"/>
              </a:solidFill>
              <a:latin typeface="Proxima Nova"/>
              <a:ea typeface="Proxima Nova"/>
              <a:cs typeface="Proxima Nova"/>
              <a:sym typeface="Proxima Nova"/>
            </a:endParaRPr>
          </a:p>
          <a:p>
            <a:pPr indent="0" lvl="0" marL="0" rtl="0" algn="l">
              <a:spcBef>
                <a:spcPts val="0"/>
              </a:spcBef>
              <a:spcAft>
                <a:spcPts val="0"/>
              </a:spcAft>
              <a:buClr>
                <a:schemeClr val="dk1"/>
              </a:buClr>
              <a:buFont typeface="Arial"/>
              <a:buNone/>
            </a:pPr>
            <a:r>
              <a:rPr b="1" lang="en" sz="2000">
                <a:solidFill>
                  <a:srgbClr val="191919"/>
                </a:solidFill>
                <a:latin typeface="Proxima Nova"/>
                <a:ea typeface="Proxima Nova"/>
                <a:cs typeface="Proxima Nova"/>
                <a:sym typeface="Proxima Nova"/>
              </a:rPr>
              <a:t>Technical Requirements: Data source and Dataset</a:t>
            </a:r>
            <a:endParaRPr b="1" sz="2000">
              <a:solidFill>
                <a:srgbClr val="191919"/>
              </a:solidFill>
              <a:latin typeface="Proxima Nova"/>
              <a:ea typeface="Proxima Nova"/>
              <a:cs typeface="Proxima Nova"/>
              <a:sym typeface="Proxima Nova"/>
            </a:endParaRPr>
          </a:p>
          <a:p>
            <a:pPr indent="0" lvl="0" marL="0" rtl="0" algn="l">
              <a:spcBef>
                <a:spcPts val="0"/>
              </a:spcBef>
              <a:spcAft>
                <a:spcPts val="0"/>
              </a:spcAft>
              <a:buClr>
                <a:schemeClr val="dk1"/>
              </a:buClr>
              <a:buFont typeface="Arial"/>
              <a:buNone/>
            </a:pPr>
            <a:r>
              <a:rPr b="1" lang="en" sz="2000">
                <a:solidFill>
                  <a:srgbClr val="191919"/>
                </a:solidFill>
                <a:latin typeface="Proxima Nova"/>
                <a:ea typeface="Proxima Nova"/>
                <a:cs typeface="Proxima Nova"/>
                <a:sym typeface="Proxima Nova"/>
              </a:rPr>
              <a:t>Methodology, Design and Implementation</a:t>
            </a:r>
            <a:endParaRPr b="1" sz="2000">
              <a:solidFill>
                <a:srgbClr val="191919"/>
              </a:solidFill>
              <a:latin typeface="Proxima Nova"/>
              <a:ea typeface="Proxima Nova"/>
              <a:cs typeface="Proxima Nova"/>
              <a:sym typeface="Proxima Nova"/>
            </a:endParaRPr>
          </a:p>
          <a:p>
            <a:pPr indent="0" lvl="0" marL="0" rtl="0" algn="l">
              <a:spcBef>
                <a:spcPts val="0"/>
              </a:spcBef>
              <a:spcAft>
                <a:spcPts val="0"/>
              </a:spcAft>
              <a:buClr>
                <a:schemeClr val="dk1"/>
              </a:buClr>
              <a:buFont typeface="Arial"/>
              <a:buNone/>
            </a:pPr>
            <a:r>
              <a:rPr b="1" lang="en" sz="2000">
                <a:solidFill>
                  <a:srgbClr val="191919"/>
                </a:solidFill>
                <a:latin typeface="Proxima Nova"/>
                <a:ea typeface="Proxima Nova"/>
                <a:cs typeface="Proxima Nova"/>
                <a:sym typeface="Proxima Nova"/>
              </a:rPr>
              <a:t>Data Visualisation </a:t>
            </a:r>
            <a:endParaRPr b="1" sz="2000">
              <a:solidFill>
                <a:srgbClr val="191919"/>
              </a:solidFill>
              <a:latin typeface="Proxima Nova"/>
              <a:ea typeface="Proxima Nova"/>
              <a:cs typeface="Proxima Nova"/>
              <a:sym typeface="Proxima Nova"/>
            </a:endParaRPr>
          </a:p>
          <a:p>
            <a:pPr indent="0" lvl="0" marL="0" rtl="0" algn="l">
              <a:spcBef>
                <a:spcPts val="0"/>
              </a:spcBef>
              <a:spcAft>
                <a:spcPts val="0"/>
              </a:spcAft>
              <a:buClr>
                <a:schemeClr val="dk1"/>
              </a:buClr>
              <a:buFont typeface="Arial"/>
              <a:buNone/>
            </a:pPr>
            <a:r>
              <a:rPr b="1" lang="en" sz="2000">
                <a:solidFill>
                  <a:srgbClr val="191919"/>
                </a:solidFill>
                <a:latin typeface="Proxima Nova"/>
                <a:ea typeface="Proxima Nova"/>
                <a:cs typeface="Proxima Nova"/>
                <a:sym typeface="Proxima Nova"/>
              </a:rPr>
              <a:t>Conclusion,Recommendations &amp; Limitations</a:t>
            </a:r>
            <a:endParaRPr b="1" sz="2000">
              <a:solidFill>
                <a:srgbClr val="191919"/>
              </a:solidFill>
              <a:latin typeface="Proxima Nova"/>
              <a:ea typeface="Proxima Nova"/>
              <a:cs typeface="Proxima Nova"/>
              <a:sym typeface="Proxima Nova"/>
            </a:endParaRPr>
          </a:p>
          <a:p>
            <a:pPr indent="0" lvl="0" marL="0" rtl="0" algn="l">
              <a:spcBef>
                <a:spcPts val="0"/>
              </a:spcBef>
              <a:spcAft>
                <a:spcPts val="0"/>
              </a:spcAft>
              <a:buClr>
                <a:schemeClr val="dk1"/>
              </a:buClr>
              <a:buFont typeface="Arial"/>
              <a:buNone/>
            </a:pPr>
            <a:r>
              <a:rPr b="1" lang="en" sz="2000">
                <a:solidFill>
                  <a:srgbClr val="191919"/>
                </a:solidFill>
                <a:latin typeface="Proxima Nova"/>
                <a:ea typeface="Proxima Nova"/>
                <a:cs typeface="Proxima Nova"/>
                <a:sym typeface="Proxima Nova"/>
              </a:rPr>
              <a:t>References</a:t>
            </a:r>
            <a:endParaRPr b="1" sz="2000">
              <a:solidFill>
                <a:srgbClr val="191919"/>
              </a:solidFill>
              <a:latin typeface="Proxima Nova"/>
              <a:ea typeface="Proxima Nova"/>
              <a:cs typeface="Proxima Nova"/>
              <a:sym typeface="Proxima Nova"/>
            </a:endParaRPr>
          </a:p>
          <a:p>
            <a:pPr indent="0" lvl="0" marL="0" rtl="0" algn="l">
              <a:spcBef>
                <a:spcPts val="0"/>
              </a:spcBef>
              <a:spcAft>
                <a:spcPts val="0"/>
              </a:spcAft>
              <a:buClr>
                <a:schemeClr val="dk1"/>
              </a:buClr>
              <a:buFont typeface="Arial"/>
              <a:buNone/>
            </a:pPr>
            <a:r>
              <a:rPr b="1" lang="en" sz="2000">
                <a:solidFill>
                  <a:srgbClr val="191919"/>
                </a:solidFill>
                <a:latin typeface="Proxima Nova"/>
                <a:ea typeface="Proxima Nova"/>
                <a:cs typeface="Proxima Nova"/>
                <a:sym typeface="Proxima Nova"/>
              </a:rPr>
              <a:t>Appendix</a:t>
            </a:r>
            <a:endParaRPr b="1" sz="2000">
              <a:solidFill>
                <a:srgbClr val="191919"/>
              </a:solidFill>
              <a:latin typeface="Proxima Nova"/>
              <a:ea typeface="Proxima Nova"/>
              <a:cs typeface="Proxima Nova"/>
              <a:sym typeface="Proxima Nova"/>
            </a:endParaRPr>
          </a:p>
          <a:p>
            <a:pPr indent="0" lvl="0" marL="0" rtl="0" algn="r">
              <a:spcBef>
                <a:spcPts val="0"/>
              </a:spcBef>
              <a:spcAft>
                <a:spcPts val="0"/>
              </a:spcAft>
              <a:buClr>
                <a:schemeClr val="dk1"/>
              </a:buClr>
              <a:buFont typeface="Arial"/>
              <a:buNone/>
            </a:pPr>
            <a:r>
              <a:t/>
            </a:r>
            <a:endParaRPr b="1" sz="2000">
              <a:solidFill>
                <a:srgbClr val="191919"/>
              </a:solidFill>
              <a:latin typeface="Proxima Nova"/>
              <a:ea typeface="Proxima Nova"/>
              <a:cs typeface="Proxima Nova"/>
              <a:sym typeface="Proxima Nova"/>
            </a:endParaRPr>
          </a:p>
        </p:txBody>
      </p:sp>
      <p:sp>
        <p:nvSpPr>
          <p:cNvPr id="454" name="Google Shape;454;g23a7710d5ae_0_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2399308bea8_0_88"/>
          <p:cNvSpPr txBox="1"/>
          <p:nvPr>
            <p:ph type="title"/>
          </p:nvPr>
        </p:nvSpPr>
        <p:spPr>
          <a:xfrm>
            <a:off x="461775" y="151500"/>
            <a:ext cx="77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Data </a:t>
            </a:r>
            <a:r>
              <a:rPr lang="en"/>
              <a:t>Staging</a:t>
            </a:r>
            <a:r>
              <a:rPr lang="en"/>
              <a:t> Process</a:t>
            </a:r>
            <a:endParaRPr/>
          </a:p>
        </p:txBody>
      </p:sp>
      <p:sp>
        <p:nvSpPr>
          <p:cNvPr id="627" name="Google Shape;627;g2399308bea8_0_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g2399308bea8_0_88"/>
          <p:cNvSpPr txBox="1"/>
          <p:nvPr/>
        </p:nvSpPr>
        <p:spPr>
          <a:xfrm>
            <a:off x="2271225" y="4570475"/>
            <a:ext cx="409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latin typeface="Proxima Nova"/>
                <a:ea typeface="Proxima Nova"/>
                <a:cs typeface="Proxima Nova"/>
                <a:sym typeface="Proxima Nova"/>
              </a:rPr>
              <a:t>Fig 8 : Data Staging Processes (Appendix: 1) </a:t>
            </a:r>
            <a:endParaRPr b="1" i="1" sz="1300">
              <a:latin typeface="Proxima Nova"/>
              <a:ea typeface="Proxima Nova"/>
              <a:cs typeface="Proxima Nova"/>
              <a:sym typeface="Proxima Nova"/>
            </a:endParaRPr>
          </a:p>
        </p:txBody>
      </p:sp>
      <p:pic>
        <p:nvPicPr>
          <p:cNvPr id="629" name="Google Shape;629;g2399308bea8_0_88"/>
          <p:cNvPicPr preferRelativeResize="0"/>
          <p:nvPr/>
        </p:nvPicPr>
        <p:blipFill>
          <a:blip r:embed="rId3">
            <a:alphaModFix/>
          </a:blip>
          <a:stretch>
            <a:fillRect/>
          </a:stretch>
        </p:blipFill>
        <p:spPr>
          <a:xfrm>
            <a:off x="152400" y="1100025"/>
            <a:ext cx="8836826" cy="3470450"/>
          </a:xfrm>
          <a:prstGeom prst="rect">
            <a:avLst/>
          </a:prstGeom>
          <a:noFill/>
          <a:ln>
            <a:noFill/>
          </a:ln>
        </p:spPr>
      </p:pic>
      <p:pic>
        <p:nvPicPr>
          <p:cNvPr id="630" name="Google Shape;630;g2399308bea8_0_88" title="slide3.wav">
            <a:hlinkClick r:id="rId4"/>
          </p:cNvPr>
          <p:cNvPicPr preferRelativeResize="0"/>
          <p:nvPr/>
        </p:nvPicPr>
        <p:blipFill>
          <a:blip r:embed="rId5">
            <a:alphaModFix/>
          </a:blip>
          <a:stretch>
            <a:fillRect/>
          </a:stretch>
        </p:blipFill>
        <p:spPr>
          <a:xfrm>
            <a:off x="8177625" y="186850"/>
            <a:ext cx="502025" cy="502025"/>
          </a:xfrm>
          <a:prstGeom prst="rect">
            <a:avLst/>
          </a:prstGeom>
          <a:noFill/>
          <a:ln>
            <a:noFill/>
          </a:ln>
        </p:spPr>
      </p:pic>
      <p:sp>
        <p:nvSpPr>
          <p:cNvPr id="631" name="Google Shape;631;g2399308bea8_0_88"/>
          <p:cNvSpPr txBox="1"/>
          <p:nvPr/>
        </p:nvSpPr>
        <p:spPr>
          <a:xfrm>
            <a:off x="3535475" y="1100025"/>
            <a:ext cx="8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Staging</a:t>
            </a:r>
            <a:endParaRPr/>
          </a:p>
        </p:txBody>
      </p:sp>
      <p:pic>
        <p:nvPicPr>
          <p:cNvPr id="632" name="Google Shape;632;g2399308bea8_0_88"/>
          <p:cNvPicPr preferRelativeResize="0"/>
          <p:nvPr/>
        </p:nvPicPr>
        <p:blipFill>
          <a:blip r:embed="rId6">
            <a:alphaModFix/>
          </a:blip>
          <a:stretch>
            <a:fillRect/>
          </a:stretch>
        </p:blipFill>
        <p:spPr>
          <a:xfrm>
            <a:off x="2795962" y="1212477"/>
            <a:ext cx="739514" cy="33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3a337942be_0_6"/>
          <p:cNvSpPr txBox="1"/>
          <p:nvPr>
            <p:ph type="title"/>
          </p:nvPr>
        </p:nvSpPr>
        <p:spPr>
          <a:xfrm>
            <a:off x="208475" y="73925"/>
            <a:ext cx="77154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Clr>
                <a:schemeClr val="dk1"/>
              </a:buClr>
              <a:buSzPts val="1100"/>
              <a:buFont typeface="Arial"/>
              <a:buNone/>
            </a:pPr>
            <a:r>
              <a:rPr b="1" lang="en" sz="1400">
                <a:latin typeface="Proxima Nova"/>
                <a:ea typeface="Proxima Nova"/>
                <a:cs typeface="Proxima Nova"/>
                <a:sym typeface="Proxima Nova"/>
              </a:rPr>
              <a:t>STAR CONSTELLATION SCHEMA WITH SNOWFLAKE </a:t>
            </a:r>
            <a:endParaRPr b="1">
              <a:latin typeface="Proxima Nova"/>
              <a:ea typeface="Proxima Nova"/>
              <a:cs typeface="Proxima Nova"/>
              <a:sym typeface="Proxima Nova"/>
            </a:endParaRPr>
          </a:p>
        </p:txBody>
      </p:sp>
      <p:sp>
        <p:nvSpPr>
          <p:cNvPr id="638" name="Google Shape;638;g23a337942be_0_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9" name="Google Shape;639;g23a337942be_0_6"/>
          <p:cNvPicPr preferRelativeResize="0"/>
          <p:nvPr/>
        </p:nvPicPr>
        <p:blipFill rotWithShape="1">
          <a:blip r:embed="rId3">
            <a:alphaModFix/>
          </a:blip>
          <a:srcRect b="5730" l="0" r="0" t="1685"/>
          <a:stretch/>
        </p:blipFill>
        <p:spPr>
          <a:xfrm>
            <a:off x="675700" y="456225"/>
            <a:ext cx="8207774" cy="3994099"/>
          </a:xfrm>
          <a:prstGeom prst="rect">
            <a:avLst/>
          </a:prstGeom>
          <a:noFill/>
          <a:ln>
            <a:noFill/>
          </a:ln>
        </p:spPr>
      </p:pic>
      <p:sp>
        <p:nvSpPr>
          <p:cNvPr id="640" name="Google Shape;640;g23a337942be_0_6"/>
          <p:cNvSpPr txBox="1"/>
          <p:nvPr/>
        </p:nvSpPr>
        <p:spPr>
          <a:xfrm>
            <a:off x="4132050" y="4514450"/>
            <a:ext cx="45804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latin typeface="Proxima Nova"/>
                <a:ea typeface="Proxima Nova"/>
                <a:cs typeface="Proxima Nova"/>
                <a:sym typeface="Proxima Nova"/>
              </a:rPr>
              <a:t>Fig 9 :  Star Constellation Schema with Snowflake </a:t>
            </a:r>
            <a:endParaRPr b="1" i="1" sz="1200">
              <a:latin typeface="Proxima Nova"/>
              <a:ea typeface="Proxima Nova"/>
              <a:cs typeface="Proxima Nova"/>
              <a:sym typeface="Proxima Nova"/>
            </a:endParaRPr>
          </a:p>
        </p:txBody>
      </p:sp>
      <p:pic>
        <p:nvPicPr>
          <p:cNvPr id="641" name="Google Shape;641;g23a337942be_0_6" title="slide4.wav">
            <a:hlinkClick r:id="rId4"/>
          </p:cNvPr>
          <p:cNvPicPr preferRelativeResize="0"/>
          <p:nvPr/>
        </p:nvPicPr>
        <p:blipFill>
          <a:blip r:embed="rId5">
            <a:alphaModFix/>
          </a:blip>
          <a:stretch>
            <a:fillRect/>
          </a:stretch>
        </p:blipFill>
        <p:spPr>
          <a:xfrm>
            <a:off x="8556775" y="85925"/>
            <a:ext cx="548700" cy="548700"/>
          </a:xfrm>
          <a:prstGeom prst="rect">
            <a:avLst/>
          </a:prstGeom>
          <a:noFill/>
          <a:ln>
            <a:noFill/>
          </a:ln>
        </p:spPr>
      </p:pic>
      <p:pic>
        <p:nvPicPr>
          <p:cNvPr id="642" name="Google Shape;642;g23a337942be_0_6"/>
          <p:cNvPicPr preferRelativeResize="0"/>
          <p:nvPr/>
        </p:nvPicPr>
        <p:blipFill rotWithShape="1">
          <a:blip r:embed="rId3">
            <a:alphaModFix/>
          </a:blip>
          <a:srcRect b="82574" l="34262" r="59052" t="15658"/>
          <a:stretch/>
        </p:blipFill>
        <p:spPr>
          <a:xfrm>
            <a:off x="3533713" y="3047462"/>
            <a:ext cx="548701" cy="76200"/>
          </a:xfrm>
          <a:prstGeom prst="rect">
            <a:avLst/>
          </a:prstGeom>
          <a:noFill/>
          <a:ln>
            <a:noFill/>
          </a:ln>
        </p:spPr>
      </p:pic>
      <p:sp>
        <p:nvSpPr>
          <p:cNvPr id="643" name="Google Shape;643;g23a337942be_0_6"/>
          <p:cNvSpPr/>
          <p:nvPr/>
        </p:nvSpPr>
        <p:spPr>
          <a:xfrm>
            <a:off x="4082425" y="2900350"/>
            <a:ext cx="198000" cy="41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g23a337942be_0_6"/>
          <p:cNvPicPr preferRelativeResize="0"/>
          <p:nvPr/>
        </p:nvPicPr>
        <p:blipFill rotWithShape="1">
          <a:blip r:embed="rId3">
            <a:alphaModFix/>
          </a:blip>
          <a:srcRect b="12051" l="35842" r="56150" t="84768"/>
          <a:stretch/>
        </p:blipFill>
        <p:spPr>
          <a:xfrm>
            <a:off x="3579001" y="3178012"/>
            <a:ext cx="657225" cy="137174"/>
          </a:xfrm>
          <a:prstGeom prst="rect">
            <a:avLst/>
          </a:prstGeom>
          <a:noFill/>
          <a:ln>
            <a:noFill/>
          </a:ln>
        </p:spPr>
      </p:pic>
      <p:sp>
        <p:nvSpPr>
          <p:cNvPr id="645" name="Google Shape;645;g23a337942be_0_6"/>
          <p:cNvSpPr/>
          <p:nvPr/>
        </p:nvSpPr>
        <p:spPr>
          <a:xfrm>
            <a:off x="3458550" y="3324975"/>
            <a:ext cx="789600" cy="7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23a337942be_0_6"/>
          <p:cNvSpPr/>
          <p:nvPr/>
        </p:nvSpPr>
        <p:spPr>
          <a:xfrm>
            <a:off x="3579000" y="3137125"/>
            <a:ext cx="548700" cy="7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23a337942be_0_6"/>
          <p:cNvSpPr/>
          <p:nvPr/>
        </p:nvSpPr>
        <p:spPr>
          <a:xfrm>
            <a:off x="3533725" y="2938950"/>
            <a:ext cx="548700" cy="10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g23a337942be_0_6"/>
          <p:cNvPicPr preferRelativeResize="0"/>
          <p:nvPr/>
        </p:nvPicPr>
        <p:blipFill rotWithShape="1">
          <a:blip r:embed="rId3">
            <a:alphaModFix/>
          </a:blip>
          <a:srcRect b="40827" l="34101" r="61836" t="56641"/>
          <a:stretch/>
        </p:blipFill>
        <p:spPr>
          <a:xfrm>
            <a:off x="3474200" y="2871650"/>
            <a:ext cx="333376" cy="109200"/>
          </a:xfrm>
          <a:prstGeom prst="rect">
            <a:avLst/>
          </a:prstGeom>
          <a:noFill/>
          <a:ln>
            <a:noFill/>
          </a:ln>
        </p:spPr>
      </p:pic>
      <p:sp>
        <p:nvSpPr>
          <p:cNvPr id="649" name="Google Shape;649;g23a337942be_0_6"/>
          <p:cNvSpPr/>
          <p:nvPr/>
        </p:nvSpPr>
        <p:spPr>
          <a:xfrm>
            <a:off x="3500400" y="2838925"/>
            <a:ext cx="548700" cy="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g23a337942be_0_6"/>
          <p:cNvPicPr preferRelativeResize="0"/>
          <p:nvPr/>
        </p:nvPicPr>
        <p:blipFill rotWithShape="1">
          <a:blip r:embed="rId3">
            <a:alphaModFix/>
          </a:blip>
          <a:srcRect b="45306" l="33544" r="62968" t="51513"/>
          <a:stretch/>
        </p:blipFill>
        <p:spPr>
          <a:xfrm>
            <a:off x="3414700" y="1996276"/>
            <a:ext cx="286252" cy="137174"/>
          </a:xfrm>
          <a:prstGeom prst="rect">
            <a:avLst/>
          </a:prstGeom>
          <a:noFill/>
          <a:ln>
            <a:noFill/>
          </a:ln>
        </p:spPr>
      </p:pic>
      <p:pic>
        <p:nvPicPr>
          <p:cNvPr id="651" name="Google Shape;651;g23a337942be_0_6"/>
          <p:cNvPicPr preferRelativeResize="0"/>
          <p:nvPr/>
        </p:nvPicPr>
        <p:blipFill rotWithShape="1">
          <a:blip r:embed="rId3">
            <a:alphaModFix/>
          </a:blip>
          <a:srcRect b="59648" l="33515" r="62997" t="37820"/>
          <a:stretch/>
        </p:blipFill>
        <p:spPr>
          <a:xfrm>
            <a:off x="3426600" y="1434000"/>
            <a:ext cx="286252" cy="109200"/>
          </a:xfrm>
          <a:prstGeom prst="rect">
            <a:avLst/>
          </a:prstGeom>
          <a:noFill/>
          <a:ln>
            <a:noFill/>
          </a:ln>
        </p:spPr>
      </p:pic>
      <p:pic>
        <p:nvPicPr>
          <p:cNvPr id="652" name="Google Shape;652;g23a337942be_0_6"/>
          <p:cNvPicPr preferRelativeResize="0"/>
          <p:nvPr/>
        </p:nvPicPr>
        <p:blipFill rotWithShape="1">
          <a:blip r:embed="rId3">
            <a:alphaModFix/>
          </a:blip>
          <a:srcRect b="73370" l="33515" r="62997" t="24098"/>
          <a:stretch/>
        </p:blipFill>
        <p:spPr>
          <a:xfrm>
            <a:off x="3445650" y="2616025"/>
            <a:ext cx="286252" cy="10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39569b341d_0_149"/>
          <p:cNvSpPr txBox="1"/>
          <p:nvPr>
            <p:ph type="title"/>
          </p:nvPr>
        </p:nvSpPr>
        <p:spPr>
          <a:xfrm>
            <a:off x="82500" y="71375"/>
            <a:ext cx="82812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900">
                <a:latin typeface="Arial"/>
                <a:ea typeface="Arial"/>
                <a:cs typeface="Arial"/>
                <a:sym typeface="Arial"/>
              </a:rPr>
              <a:t>ETL (Extract Transform Load) </a:t>
            </a:r>
            <a:r>
              <a:rPr b="1" i="1" lang="en" sz="1900">
                <a:latin typeface="Arial"/>
                <a:ea typeface="Arial"/>
                <a:cs typeface="Arial"/>
                <a:sym typeface="Arial"/>
              </a:rPr>
              <a:t>Vs</a:t>
            </a:r>
            <a:r>
              <a:rPr b="1" lang="en" sz="1900">
                <a:latin typeface="Arial"/>
                <a:ea typeface="Arial"/>
                <a:cs typeface="Arial"/>
                <a:sym typeface="Arial"/>
              </a:rPr>
              <a:t> ELT (Extract Load Transform)</a:t>
            </a:r>
            <a:endParaRPr sz="3000"/>
          </a:p>
        </p:txBody>
      </p:sp>
      <p:sp>
        <p:nvSpPr>
          <p:cNvPr id="658" name="Google Shape;658;g239569b341d_0_149"/>
          <p:cNvSpPr txBox="1"/>
          <p:nvPr>
            <p:ph idx="1" type="subTitle"/>
          </p:nvPr>
        </p:nvSpPr>
        <p:spPr>
          <a:xfrm>
            <a:off x="492300" y="829200"/>
            <a:ext cx="7940700" cy="34851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Proxima Nova"/>
              <a:buChar char="●"/>
            </a:pPr>
            <a:r>
              <a:rPr b="1" lang="en" sz="1500">
                <a:latin typeface="Proxima Nova"/>
                <a:ea typeface="Proxima Nova"/>
                <a:cs typeface="Proxima Nova"/>
                <a:sym typeface="Proxima Nova"/>
              </a:rPr>
              <a:t> </a:t>
            </a:r>
            <a:r>
              <a:rPr lang="en"/>
              <a:t>ETL  is the data integration approach</a:t>
            </a:r>
            <a:r>
              <a:rPr lang="en"/>
              <a:t> implemented</a:t>
            </a:r>
            <a:r>
              <a:rPr lang="en"/>
              <a:t> since  in our case, </a:t>
            </a:r>
            <a:r>
              <a:rPr i="1" lang="en"/>
              <a:t>transformation</a:t>
            </a:r>
            <a:r>
              <a:rPr lang="en"/>
              <a:t> occurs before the </a:t>
            </a:r>
            <a:r>
              <a:rPr i="1" lang="en"/>
              <a:t>load phase</a:t>
            </a:r>
            <a:r>
              <a:rPr lang="en"/>
              <a:t>.</a:t>
            </a:r>
            <a:endParaRPr/>
          </a:p>
          <a:p>
            <a:pPr indent="-304800" lvl="0" marL="457200" rtl="0" algn="l">
              <a:lnSpc>
                <a:spcPct val="115000"/>
              </a:lnSpc>
              <a:spcBef>
                <a:spcPts val="0"/>
              </a:spcBef>
              <a:spcAft>
                <a:spcPts val="0"/>
              </a:spcAft>
              <a:buSzPts val="1200"/>
              <a:buChar char="●"/>
            </a:pPr>
            <a:r>
              <a:rPr lang="en"/>
              <a:t>This is appropriate as our data is in a structured format (relational) and there is no need for scalability to be accounted for.</a:t>
            </a:r>
            <a:endParaRPr/>
          </a:p>
          <a:p>
            <a:pPr indent="-304800" lvl="0" marL="457200" rtl="0" algn="l">
              <a:lnSpc>
                <a:spcPct val="115000"/>
              </a:lnSpc>
              <a:spcBef>
                <a:spcPts val="0"/>
              </a:spcBef>
              <a:spcAft>
                <a:spcPts val="0"/>
              </a:spcAft>
              <a:buSzPts val="1200"/>
              <a:buChar char="●"/>
            </a:pPr>
            <a:r>
              <a:rPr lang="en"/>
              <a:t> We have predetermined goals for analysis - analysis is faster once transformation takes place. </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sz="1300" u="sng">
                <a:solidFill>
                  <a:schemeClr val="dk2"/>
                </a:solidFill>
              </a:rPr>
              <a:t>Disadvantages of ELT;</a:t>
            </a:r>
            <a:endParaRPr b="1" sz="1300" u="sng">
              <a:solidFill>
                <a:schemeClr val="dk2"/>
              </a:solidFill>
            </a:endParaRPr>
          </a:p>
          <a:p>
            <a:pPr indent="-304800" lvl="0" marL="457200" rtl="0" algn="l">
              <a:lnSpc>
                <a:spcPct val="115000"/>
              </a:lnSpc>
              <a:spcBef>
                <a:spcPts val="0"/>
              </a:spcBef>
              <a:spcAft>
                <a:spcPts val="0"/>
              </a:spcAft>
              <a:buSzPts val="1200"/>
              <a:buChar char="●"/>
            </a:pPr>
            <a:r>
              <a:rPr lang="en"/>
              <a:t>Time consuming; the transformation process can take a long time, which can lead to delays in data analysis and </a:t>
            </a:r>
            <a:r>
              <a:rPr lang="en"/>
              <a:t>decision</a:t>
            </a:r>
            <a:r>
              <a:rPr lang="en"/>
              <a:t> making, this is not feasible.</a:t>
            </a:r>
            <a:endParaRPr/>
          </a:p>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It’s not cost effective, ELT is an expensive  process  that requires significant </a:t>
            </a:r>
            <a:endParaRPr/>
          </a:p>
          <a:p>
            <a:pPr indent="0" lvl="0" marL="0" rtl="0" algn="l">
              <a:lnSpc>
                <a:spcPct val="115000"/>
              </a:lnSpc>
              <a:spcBef>
                <a:spcPts val="0"/>
              </a:spcBef>
              <a:spcAft>
                <a:spcPts val="0"/>
              </a:spcAft>
              <a:buNone/>
            </a:pPr>
            <a:r>
              <a:rPr lang="en"/>
              <a:t>investment in hardware and software, high database maintenance costs</a:t>
            </a:r>
            <a:endParaRPr/>
          </a:p>
          <a:p>
            <a:pPr indent="0" lvl="0" marL="0" rtl="0" algn="l">
              <a:lnSpc>
                <a:spcPct val="115000"/>
              </a:lnSpc>
              <a:spcBef>
                <a:spcPts val="0"/>
              </a:spcBef>
              <a:spcAft>
                <a:spcPts val="0"/>
              </a:spcAft>
              <a:buNone/>
            </a:pPr>
            <a:r>
              <a:t/>
            </a:r>
            <a:endParaRPr/>
          </a:p>
        </p:txBody>
      </p:sp>
      <p:sp>
        <p:nvSpPr>
          <p:cNvPr id="659" name="Google Shape;659;g239569b341d_0_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0" name="Google Shape;660;g239569b341d_0_149" title="slide5.wav">
            <a:hlinkClick r:id="rId3"/>
          </p:cNvPr>
          <p:cNvPicPr preferRelativeResize="0"/>
          <p:nvPr/>
        </p:nvPicPr>
        <p:blipFill>
          <a:blip r:embed="rId4">
            <a:alphaModFix/>
          </a:blip>
          <a:stretch>
            <a:fillRect/>
          </a:stretch>
        </p:blipFill>
        <p:spPr>
          <a:xfrm>
            <a:off x="8602525" y="129125"/>
            <a:ext cx="457200" cy="45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239569b341d_0_192"/>
          <p:cNvSpPr txBox="1"/>
          <p:nvPr/>
        </p:nvSpPr>
        <p:spPr>
          <a:xfrm>
            <a:off x="2529200" y="4382725"/>
            <a:ext cx="45939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latin typeface="Proxima Nova"/>
                <a:ea typeface="Proxima Nova"/>
                <a:cs typeface="Proxima Nova"/>
                <a:sym typeface="Proxima Nova"/>
              </a:rPr>
              <a:t>Fig 10 :   Kimball'S Bottom Up Approach</a:t>
            </a:r>
            <a:endParaRPr b="1" i="1" sz="1200">
              <a:latin typeface="Proxima Nova"/>
              <a:ea typeface="Proxima Nova"/>
              <a:cs typeface="Proxima Nova"/>
              <a:sym typeface="Proxima Nova"/>
            </a:endParaRPr>
          </a:p>
        </p:txBody>
      </p:sp>
      <p:sp>
        <p:nvSpPr>
          <p:cNvPr id="666" name="Google Shape;666;g239569b341d_0_1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7" name="Google Shape;667;g239569b341d_0_192"/>
          <p:cNvPicPr preferRelativeResize="0"/>
          <p:nvPr/>
        </p:nvPicPr>
        <p:blipFill>
          <a:blip r:embed="rId3">
            <a:alphaModFix/>
          </a:blip>
          <a:stretch>
            <a:fillRect/>
          </a:stretch>
        </p:blipFill>
        <p:spPr>
          <a:xfrm>
            <a:off x="152400" y="228600"/>
            <a:ext cx="7704629" cy="4077926"/>
          </a:xfrm>
          <a:prstGeom prst="rect">
            <a:avLst/>
          </a:prstGeom>
          <a:noFill/>
          <a:ln>
            <a:noFill/>
          </a:ln>
        </p:spPr>
      </p:pic>
      <p:pic>
        <p:nvPicPr>
          <p:cNvPr id="668" name="Google Shape;668;g239569b341d_0_192" title="slide6.wav">
            <a:hlinkClick r:id="rId4"/>
          </p:cNvPr>
          <p:cNvPicPr preferRelativeResize="0"/>
          <p:nvPr/>
        </p:nvPicPr>
        <p:blipFill>
          <a:blip r:embed="rId5">
            <a:alphaModFix/>
          </a:blip>
          <a:stretch>
            <a:fillRect/>
          </a:stretch>
        </p:blipFill>
        <p:spPr>
          <a:xfrm>
            <a:off x="8434229" y="140925"/>
            <a:ext cx="457200" cy="45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3a3379470c_1_7"/>
          <p:cNvSpPr txBox="1"/>
          <p:nvPr>
            <p:ph type="title"/>
          </p:nvPr>
        </p:nvSpPr>
        <p:spPr>
          <a:xfrm>
            <a:off x="714300" y="27580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staging - Extract</a:t>
            </a:r>
            <a:endParaRPr/>
          </a:p>
        </p:txBody>
      </p:sp>
      <p:sp>
        <p:nvSpPr>
          <p:cNvPr id="674" name="Google Shape;674;g23a3379470c_1_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5" name="Google Shape;675;g23a3379470c_1_7"/>
          <p:cNvPicPr preferRelativeResize="0"/>
          <p:nvPr/>
        </p:nvPicPr>
        <p:blipFill>
          <a:blip r:embed="rId3">
            <a:alphaModFix/>
          </a:blip>
          <a:stretch>
            <a:fillRect/>
          </a:stretch>
        </p:blipFill>
        <p:spPr>
          <a:xfrm>
            <a:off x="106400" y="2095338"/>
            <a:ext cx="8839199" cy="952816"/>
          </a:xfrm>
          <a:prstGeom prst="rect">
            <a:avLst/>
          </a:prstGeom>
          <a:noFill/>
          <a:ln>
            <a:noFill/>
          </a:ln>
        </p:spPr>
      </p:pic>
      <p:cxnSp>
        <p:nvCxnSpPr>
          <p:cNvPr id="676" name="Google Shape;676;g23a3379470c_1_7"/>
          <p:cNvCxnSpPr/>
          <p:nvPr/>
        </p:nvCxnSpPr>
        <p:spPr>
          <a:xfrm flipH="1" rot="10800000">
            <a:off x="2292950" y="1742675"/>
            <a:ext cx="18300" cy="423300"/>
          </a:xfrm>
          <a:prstGeom prst="straightConnector1">
            <a:avLst/>
          </a:prstGeom>
          <a:noFill/>
          <a:ln cap="flat" cmpd="sng" w="9525">
            <a:solidFill>
              <a:schemeClr val="dk2"/>
            </a:solidFill>
            <a:prstDash val="solid"/>
            <a:round/>
            <a:headEnd len="med" w="med" type="none"/>
            <a:tailEnd len="med" w="med" type="triangle"/>
          </a:ln>
        </p:spPr>
      </p:cxnSp>
      <p:cxnSp>
        <p:nvCxnSpPr>
          <p:cNvPr id="677" name="Google Shape;677;g23a3379470c_1_7"/>
          <p:cNvCxnSpPr/>
          <p:nvPr/>
        </p:nvCxnSpPr>
        <p:spPr>
          <a:xfrm flipH="1">
            <a:off x="2366425" y="2920475"/>
            <a:ext cx="405000" cy="763800"/>
          </a:xfrm>
          <a:prstGeom prst="straightConnector1">
            <a:avLst/>
          </a:prstGeom>
          <a:noFill/>
          <a:ln cap="flat" cmpd="sng" w="9525">
            <a:solidFill>
              <a:schemeClr val="dk2"/>
            </a:solidFill>
            <a:prstDash val="solid"/>
            <a:round/>
            <a:headEnd len="med" w="med" type="none"/>
            <a:tailEnd len="med" w="med" type="triangle"/>
          </a:ln>
        </p:spPr>
      </p:cxnSp>
      <p:cxnSp>
        <p:nvCxnSpPr>
          <p:cNvPr id="678" name="Google Shape;678;g23a3379470c_1_7"/>
          <p:cNvCxnSpPr/>
          <p:nvPr/>
        </p:nvCxnSpPr>
        <p:spPr>
          <a:xfrm>
            <a:off x="7013200" y="2929675"/>
            <a:ext cx="248400" cy="800400"/>
          </a:xfrm>
          <a:prstGeom prst="straightConnector1">
            <a:avLst/>
          </a:prstGeom>
          <a:noFill/>
          <a:ln cap="flat" cmpd="sng" w="9525">
            <a:solidFill>
              <a:schemeClr val="dk2"/>
            </a:solidFill>
            <a:prstDash val="solid"/>
            <a:round/>
            <a:headEnd len="med" w="med" type="none"/>
            <a:tailEnd len="med" w="med" type="triangle"/>
          </a:ln>
        </p:spPr>
      </p:cxnSp>
      <p:sp>
        <p:nvSpPr>
          <p:cNvPr id="679" name="Google Shape;679;g23a3379470c_1_7"/>
          <p:cNvSpPr txBox="1"/>
          <p:nvPr/>
        </p:nvSpPr>
        <p:spPr>
          <a:xfrm>
            <a:off x="811550" y="1225625"/>
            <a:ext cx="306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Import emission data from </a:t>
            </a:r>
            <a:r>
              <a:rPr b="1" lang="en" sz="1200">
                <a:solidFill>
                  <a:schemeClr val="dk1"/>
                </a:solidFill>
                <a:latin typeface="Proxima Nova"/>
                <a:ea typeface="Proxima Nova"/>
                <a:cs typeface="Proxima Nova"/>
                <a:sym typeface="Proxima Nova"/>
              </a:rPr>
              <a:t>King's College London (KCL) Air Quality Network</a:t>
            </a:r>
            <a:endParaRPr b="1" sz="1200">
              <a:latin typeface="Proxima Nova"/>
              <a:ea typeface="Proxima Nova"/>
              <a:cs typeface="Proxima Nova"/>
              <a:sym typeface="Proxima Nova"/>
            </a:endParaRPr>
          </a:p>
        </p:txBody>
      </p:sp>
      <p:sp>
        <p:nvSpPr>
          <p:cNvPr id="680" name="Google Shape;680;g23a3379470c_1_7"/>
          <p:cNvSpPr txBox="1"/>
          <p:nvPr/>
        </p:nvSpPr>
        <p:spPr>
          <a:xfrm>
            <a:off x="1262400" y="3684275"/>
            <a:ext cx="230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Provide the site codes of london monitoring sites</a:t>
            </a:r>
            <a:endParaRPr b="1" sz="1200">
              <a:latin typeface="Proxima Nova"/>
              <a:ea typeface="Proxima Nova"/>
              <a:cs typeface="Proxima Nova"/>
              <a:sym typeface="Proxima Nova"/>
            </a:endParaRPr>
          </a:p>
        </p:txBody>
      </p:sp>
      <p:sp>
        <p:nvSpPr>
          <p:cNvPr id="681" name="Google Shape;681;g23a3379470c_1_7"/>
          <p:cNvSpPr txBox="1"/>
          <p:nvPr/>
        </p:nvSpPr>
        <p:spPr>
          <a:xfrm>
            <a:off x="6419650" y="3776675"/>
            <a:ext cx="230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Mention the time-frame</a:t>
            </a:r>
            <a:endParaRPr b="1" sz="1200">
              <a:latin typeface="Proxima Nova"/>
              <a:ea typeface="Proxima Nova"/>
              <a:cs typeface="Proxima Nova"/>
              <a:sym typeface="Proxima Nova"/>
            </a:endParaRPr>
          </a:p>
        </p:txBody>
      </p:sp>
      <p:sp>
        <p:nvSpPr>
          <p:cNvPr id="682" name="Google Shape;682;g23a3379470c_1_7"/>
          <p:cNvSpPr txBox="1"/>
          <p:nvPr/>
        </p:nvSpPr>
        <p:spPr>
          <a:xfrm>
            <a:off x="3419650" y="4238375"/>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300">
                <a:latin typeface="Proxima Nova"/>
                <a:ea typeface="Proxima Nova"/>
                <a:cs typeface="Proxima Nova"/>
                <a:sym typeface="Proxima Nova"/>
              </a:rPr>
              <a:t>Fig 11 : Extraction  of data from API</a:t>
            </a:r>
            <a:endParaRPr b="1" sz="1300">
              <a:latin typeface="Proxima Nova"/>
              <a:ea typeface="Proxima Nova"/>
              <a:cs typeface="Proxima Nova"/>
              <a:sym typeface="Proxima Nova"/>
            </a:endParaRPr>
          </a:p>
        </p:txBody>
      </p:sp>
      <p:pic>
        <p:nvPicPr>
          <p:cNvPr id="683" name="Google Shape;683;g23a3379470c_1_7" title="1.mp3">
            <a:hlinkClick r:id="rId4"/>
          </p:cNvPr>
          <p:cNvPicPr preferRelativeResize="0"/>
          <p:nvPr/>
        </p:nvPicPr>
        <p:blipFill>
          <a:blip r:embed="rId5">
            <a:alphaModFix/>
          </a:blip>
          <a:stretch>
            <a:fillRect/>
          </a:stretch>
        </p:blipFill>
        <p:spPr>
          <a:xfrm>
            <a:off x="8556775" y="4238375"/>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23a3379470c_1_24"/>
          <p:cNvSpPr txBox="1"/>
          <p:nvPr>
            <p:ph type="title"/>
          </p:nvPr>
        </p:nvSpPr>
        <p:spPr>
          <a:xfrm>
            <a:off x="217300" y="34940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staging - Transform</a:t>
            </a:r>
            <a:endParaRPr/>
          </a:p>
        </p:txBody>
      </p:sp>
      <p:sp>
        <p:nvSpPr>
          <p:cNvPr id="689" name="Google Shape;689;g23a3379470c_1_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0" name="Google Shape;690;g23a3379470c_1_24"/>
          <p:cNvPicPr preferRelativeResize="0"/>
          <p:nvPr/>
        </p:nvPicPr>
        <p:blipFill>
          <a:blip r:embed="rId3">
            <a:alphaModFix/>
          </a:blip>
          <a:stretch>
            <a:fillRect/>
          </a:stretch>
        </p:blipFill>
        <p:spPr>
          <a:xfrm>
            <a:off x="290425" y="1470175"/>
            <a:ext cx="6210300" cy="628650"/>
          </a:xfrm>
          <a:prstGeom prst="rect">
            <a:avLst/>
          </a:prstGeom>
          <a:noFill/>
          <a:ln>
            <a:noFill/>
          </a:ln>
        </p:spPr>
      </p:pic>
      <p:pic>
        <p:nvPicPr>
          <p:cNvPr id="691" name="Google Shape;691;g23a3379470c_1_24"/>
          <p:cNvPicPr preferRelativeResize="0"/>
          <p:nvPr/>
        </p:nvPicPr>
        <p:blipFill>
          <a:blip r:embed="rId4">
            <a:alphaModFix/>
          </a:blip>
          <a:stretch>
            <a:fillRect/>
          </a:stretch>
        </p:blipFill>
        <p:spPr>
          <a:xfrm>
            <a:off x="152400" y="2646888"/>
            <a:ext cx="8839199" cy="471054"/>
          </a:xfrm>
          <a:prstGeom prst="rect">
            <a:avLst/>
          </a:prstGeom>
          <a:noFill/>
          <a:ln>
            <a:noFill/>
          </a:ln>
        </p:spPr>
      </p:pic>
      <p:pic>
        <p:nvPicPr>
          <p:cNvPr id="692" name="Google Shape;692;g23a3379470c_1_24"/>
          <p:cNvPicPr preferRelativeResize="0"/>
          <p:nvPr/>
        </p:nvPicPr>
        <p:blipFill>
          <a:blip r:embed="rId5">
            <a:alphaModFix/>
          </a:blip>
          <a:stretch>
            <a:fillRect/>
          </a:stretch>
        </p:blipFill>
        <p:spPr>
          <a:xfrm>
            <a:off x="879275" y="3794842"/>
            <a:ext cx="5248275" cy="781050"/>
          </a:xfrm>
          <a:prstGeom prst="rect">
            <a:avLst/>
          </a:prstGeom>
          <a:noFill/>
          <a:ln>
            <a:noFill/>
          </a:ln>
        </p:spPr>
      </p:pic>
      <p:sp>
        <p:nvSpPr>
          <p:cNvPr id="693" name="Google Shape;693;g23a3379470c_1_24"/>
          <p:cNvSpPr txBox="1"/>
          <p:nvPr/>
        </p:nvSpPr>
        <p:spPr>
          <a:xfrm>
            <a:off x="4839250" y="4650125"/>
            <a:ext cx="35634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latin typeface="Proxima Nova"/>
                <a:ea typeface="Proxima Nova"/>
                <a:cs typeface="Proxima Nova"/>
                <a:sym typeface="Proxima Nova"/>
              </a:rPr>
              <a:t>Fig 13 : Filtering rows according to time </a:t>
            </a:r>
            <a:endParaRPr b="1" i="1" sz="1200">
              <a:latin typeface="Proxima Nova"/>
              <a:ea typeface="Proxima Nova"/>
              <a:cs typeface="Proxima Nova"/>
              <a:sym typeface="Proxima Nova"/>
            </a:endParaRPr>
          </a:p>
        </p:txBody>
      </p:sp>
      <p:sp>
        <p:nvSpPr>
          <p:cNvPr id="694" name="Google Shape;694;g23a3379470c_1_24"/>
          <p:cNvSpPr txBox="1"/>
          <p:nvPr/>
        </p:nvSpPr>
        <p:spPr>
          <a:xfrm>
            <a:off x="5209275" y="2098825"/>
            <a:ext cx="334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Proxima Nova"/>
                <a:ea typeface="Proxima Nova"/>
                <a:cs typeface="Proxima Nova"/>
                <a:sym typeface="Proxima Nova"/>
              </a:rPr>
              <a:t>Fig11:  Removing unnecessary columns</a:t>
            </a:r>
            <a:endParaRPr b="1" i="1" sz="1200">
              <a:latin typeface="Proxima Nova"/>
              <a:ea typeface="Proxima Nova"/>
              <a:cs typeface="Proxima Nova"/>
              <a:sym typeface="Proxima Nova"/>
            </a:endParaRPr>
          </a:p>
        </p:txBody>
      </p:sp>
      <p:sp>
        <p:nvSpPr>
          <p:cNvPr id="695" name="Google Shape;695;g23a3379470c_1_24"/>
          <p:cNvSpPr txBox="1"/>
          <p:nvPr/>
        </p:nvSpPr>
        <p:spPr>
          <a:xfrm>
            <a:off x="5402650" y="3117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Proxima Nova"/>
                <a:ea typeface="Proxima Nova"/>
                <a:cs typeface="Proxima Nova"/>
                <a:sym typeface="Proxima Nova"/>
              </a:rPr>
              <a:t>Fig 12:  Separate date &amp; time</a:t>
            </a:r>
            <a:endParaRPr b="1" i="1" sz="1200">
              <a:latin typeface="Proxima Nova"/>
              <a:ea typeface="Proxima Nova"/>
              <a:cs typeface="Proxima Nova"/>
              <a:sym typeface="Proxima Nova"/>
            </a:endParaRPr>
          </a:p>
        </p:txBody>
      </p:sp>
      <p:sp>
        <p:nvSpPr>
          <p:cNvPr id="696" name="Google Shape;696;g23a3379470c_1_24"/>
          <p:cNvSpPr txBox="1"/>
          <p:nvPr/>
        </p:nvSpPr>
        <p:spPr>
          <a:xfrm>
            <a:off x="7060500" y="3487250"/>
            <a:ext cx="2083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Filtering out rows to be consistent with the vehicle dataset which has data only in these times</a:t>
            </a:r>
            <a:endParaRPr sz="1200"/>
          </a:p>
        </p:txBody>
      </p:sp>
      <p:cxnSp>
        <p:nvCxnSpPr>
          <p:cNvPr id="697" name="Google Shape;697;g23a3379470c_1_24"/>
          <p:cNvCxnSpPr>
            <a:stCxn id="696" idx="1"/>
            <a:endCxn id="692" idx="3"/>
          </p:cNvCxnSpPr>
          <p:nvPr/>
        </p:nvCxnSpPr>
        <p:spPr>
          <a:xfrm flipH="1">
            <a:off x="6127500" y="3948950"/>
            <a:ext cx="933000" cy="236400"/>
          </a:xfrm>
          <a:prstGeom prst="straightConnector1">
            <a:avLst/>
          </a:prstGeom>
          <a:noFill/>
          <a:ln cap="flat" cmpd="sng" w="9525">
            <a:solidFill>
              <a:schemeClr val="dk2"/>
            </a:solidFill>
            <a:prstDash val="solid"/>
            <a:round/>
            <a:headEnd len="med" w="med" type="none"/>
            <a:tailEnd len="med" w="med" type="triangle"/>
          </a:ln>
        </p:spPr>
      </p:cxnSp>
      <p:pic>
        <p:nvPicPr>
          <p:cNvPr id="698" name="Google Shape;698;g23a3379470c_1_24" title="2.mp3">
            <a:hlinkClick r:id="rId6"/>
          </p:cNvPr>
          <p:cNvPicPr preferRelativeResize="0"/>
          <p:nvPr/>
        </p:nvPicPr>
        <p:blipFill>
          <a:blip r:embed="rId7">
            <a:alphaModFix/>
          </a:blip>
          <a:stretch>
            <a:fillRect/>
          </a:stretch>
        </p:blipFill>
        <p:spPr>
          <a:xfrm>
            <a:off x="8402650" y="605725"/>
            <a:ext cx="243275" cy="243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23a3379470c_1_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4" name="Google Shape;704;g23a3379470c_1_53"/>
          <p:cNvPicPr preferRelativeResize="0"/>
          <p:nvPr/>
        </p:nvPicPr>
        <p:blipFill>
          <a:blip r:embed="rId3">
            <a:alphaModFix/>
          </a:blip>
          <a:stretch>
            <a:fillRect/>
          </a:stretch>
        </p:blipFill>
        <p:spPr>
          <a:xfrm>
            <a:off x="152400" y="152400"/>
            <a:ext cx="8839202" cy="1683166"/>
          </a:xfrm>
          <a:prstGeom prst="rect">
            <a:avLst/>
          </a:prstGeom>
          <a:noFill/>
          <a:ln>
            <a:noFill/>
          </a:ln>
        </p:spPr>
      </p:pic>
      <p:pic>
        <p:nvPicPr>
          <p:cNvPr id="705" name="Google Shape;705;g23a3379470c_1_53"/>
          <p:cNvPicPr preferRelativeResize="0"/>
          <p:nvPr/>
        </p:nvPicPr>
        <p:blipFill>
          <a:blip r:embed="rId4">
            <a:alphaModFix/>
          </a:blip>
          <a:stretch>
            <a:fillRect/>
          </a:stretch>
        </p:blipFill>
        <p:spPr>
          <a:xfrm rot="5400000">
            <a:off x="5611840" y="2023824"/>
            <a:ext cx="723676" cy="505651"/>
          </a:xfrm>
          <a:prstGeom prst="rect">
            <a:avLst/>
          </a:prstGeom>
          <a:noFill/>
          <a:ln>
            <a:noFill/>
          </a:ln>
        </p:spPr>
      </p:pic>
      <p:sp>
        <p:nvSpPr>
          <p:cNvPr id="706" name="Google Shape;706;g23a3379470c_1_53"/>
          <p:cNvSpPr txBox="1"/>
          <p:nvPr/>
        </p:nvSpPr>
        <p:spPr>
          <a:xfrm>
            <a:off x="1060700" y="2323550"/>
            <a:ext cx="222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Medium"/>
              <a:ea typeface="Inter Medium"/>
              <a:cs typeface="Inter Medium"/>
              <a:sym typeface="Inter Medium"/>
            </a:endParaRPr>
          </a:p>
        </p:txBody>
      </p:sp>
      <p:sp>
        <p:nvSpPr>
          <p:cNvPr id="707" name="Google Shape;707;g23a3379470c_1_53"/>
          <p:cNvSpPr txBox="1"/>
          <p:nvPr/>
        </p:nvSpPr>
        <p:spPr>
          <a:xfrm>
            <a:off x="723800" y="2565300"/>
            <a:ext cx="2175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Raw data transformed after removing redundant columns, splitting the Date column in to Date and Hour and filtering data between 07:00:00 to 18:00:00</a:t>
            </a:r>
            <a:endParaRPr sz="1200">
              <a:latin typeface="Proxima Nova"/>
              <a:ea typeface="Proxima Nova"/>
              <a:cs typeface="Proxima Nova"/>
              <a:sym typeface="Proxima Nova"/>
            </a:endParaRPr>
          </a:p>
        </p:txBody>
      </p:sp>
      <p:cxnSp>
        <p:nvCxnSpPr>
          <p:cNvPr id="708" name="Google Shape;708;g23a3379470c_1_53"/>
          <p:cNvCxnSpPr/>
          <p:nvPr/>
        </p:nvCxnSpPr>
        <p:spPr>
          <a:xfrm>
            <a:off x="1570850" y="1890400"/>
            <a:ext cx="9600" cy="760500"/>
          </a:xfrm>
          <a:prstGeom prst="straightConnector1">
            <a:avLst/>
          </a:prstGeom>
          <a:noFill/>
          <a:ln cap="flat" cmpd="sng" w="9525">
            <a:solidFill>
              <a:schemeClr val="dk2"/>
            </a:solidFill>
            <a:prstDash val="solid"/>
            <a:round/>
            <a:headEnd len="med" w="med" type="none"/>
            <a:tailEnd len="med" w="med" type="triangle"/>
          </a:ln>
        </p:spPr>
      </p:cxnSp>
      <p:cxnSp>
        <p:nvCxnSpPr>
          <p:cNvPr id="709" name="Google Shape;709;g23a3379470c_1_53"/>
          <p:cNvCxnSpPr>
            <a:stCxn id="707" idx="3"/>
          </p:cNvCxnSpPr>
          <p:nvPr/>
        </p:nvCxnSpPr>
        <p:spPr>
          <a:xfrm flipH="1" rot="10800000">
            <a:off x="2899100" y="3209400"/>
            <a:ext cx="1212900" cy="2400"/>
          </a:xfrm>
          <a:prstGeom prst="straightConnector1">
            <a:avLst/>
          </a:prstGeom>
          <a:noFill/>
          <a:ln cap="flat" cmpd="sng" w="9525">
            <a:solidFill>
              <a:schemeClr val="dk2"/>
            </a:solidFill>
            <a:prstDash val="solid"/>
            <a:round/>
            <a:headEnd len="med" w="med" type="none"/>
            <a:tailEnd len="med" w="med" type="triangle"/>
          </a:ln>
        </p:spPr>
      </p:cxnSp>
      <p:pic>
        <p:nvPicPr>
          <p:cNvPr id="710" name="Google Shape;710;g23a3379470c_1_53"/>
          <p:cNvPicPr preferRelativeResize="0"/>
          <p:nvPr/>
        </p:nvPicPr>
        <p:blipFill>
          <a:blip r:embed="rId5">
            <a:alphaModFix/>
          </a:blip>
          <a:stretch>
            <a:fillRect/>
          </a:stretch>
        </p:blipFill>
        <p:spPr>
          <a:xfrm>
            <a:off x="4264400" y="2717712"/>
            <a:ext cx="4139984" cy="2216631"/>
          </a:xfrm>
          <a:prstGeom prst="rect">
            <a:avLst/>
          </a:prstGeom>
          <a:noFill/>
          <a:ln>
            <a:noFill/>
          </a:ln>
        </p:spPr>
      </p:pic>
      <p:pic>
        <p:nvPicPr>
          <p:cNvPr id="711" name="Google Shape;711;g23a3379470c_1_53"/>
          <p:cNvPicPr preferRelativeResize="0"/>
          <p:nvPr/>
        </p:nvPicPr>
        <p:blipFill rotWithShape="1">
          <a:blip r:embed="rId3">
            <a:alphaModFix/>
          </a:blip>
          <a:srcRect b="82423" l="6698" r="90034" t="8996"/>
          <a:stretch/>
        </p:blipFill>
        <p:spPr>
          <a:xfrm>
            <a:off x="5317275" y="2968950"/>
            <a:ext cx="364652" cy="182350"/>
          </a:xfrm>
          <a:prstGeom prst="rect">
            <a:avLst/>
          </a:prstGeom>
          <a:noFill/>
          <a:ln>
            <a:noFill/>
          </a:ln>
        </p:spPr>
      </p:pic>
      <p:sp>
        <p:nvSpPr>
          <p:cNvPr id="712" name="Google Shape;712;g23a3379470c_1_53"/>
          <p:cNvSpPr txBox="1"/>
          <p:nvPr/>
        </p:nvSpPr>
        <p:spPr>
          <a:xfrm>
            <a:off x="1264400" y="4534150"/>
            <a:ext cx="3000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latin typeface="Proxima Nova"/>
                <a:ea typeface="Proxima Nova"/>
                <a:cs typeface="Proxima Nova"/>
                <a:sym typeface="Proxima Nova"/>
              </a:rPr>
              <a:t>Fig 13 :  Formatting the time on raw data </a:t>
            </a:r>
            <a:endParaRPr b="1" i="1" sz="1200">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23a3379470c_1_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g23a3379470c_1_33"/>
          <p:cNvSpPr txBox="1"/>
          <p:nvPr>
            <p:ph type="title"/>
          </p:nvPr>
        </p:nvSpPr>
        <p:spPr>
          <a:xfrm>
            <a:off x="714300" y="268325"/>
            <a:ext cx="77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staging - Transform</a:t>
            </a:r>
            <a:endParaRPr/>
          </a:p>
        </p:txBody>
      </p:sp>
      <p:pic>
        <p:nvPicPr>
          <p:cNvPr id="719" name="Google Shape;719;g23a3379470c_1_33"/>
          <p:cNvPicPr preferRelativeResize="0"/>
          <p:nvPr/>
        </p:nvPicPr>
        <p:blipFill>
          <a:blip r:embed="rId3">
            <a:alphaModFix/>
          </a:blip>
          <a:stretch>
            <a:fillRect/>
          </a:stretch>
        </p:blipFill>
        <p:spPr>
          <a:xfrm>
            <a:off x="428925" y="1594925"/>
            <a:ext cx="4389749" cy="2472900"/>
          </a:xfrm>
          <a:prstGeom prst="rect">
            <a:avLst/>
          </a:prstGeom>
          <a:noFill/>
          <a:ln>
            <a:noFill/>
          </a:ln>
        </p:spPr>
      </p:pic>
      <p:pic>
        <p:nvPicPr>
          <p:cNvPr id="720" name="Google Shape;720;g23a3379470c_1_33"/>
          <p:cNvPicPr preferRelativeResize="0"/>
          <p:nvPr/>
        </p:nvPicPr>
        <p:blipFill>
          <a:blip r:embed="rId4">
            <a:alphaModFix/>
          </a:blip>
          <a:stretch>
            <a:fillRect/>
          </a:stretch>
        </p:blipFill>
        <p:spPr>
          <a:xfrm>
            <a:off x="6038225" y="1747338"/>
            <a:ext cx="2971800" cy="2168063"/>
          </a:xfrm>
          <a:prstGeom prst="rect">
            <a:avLst/>
          </a:prstGeom>
          <a:noFill/>
          <a:ln>
            <a:noFill/>
          </a:ln>
        </p:spPr>
      </p:pic>
      <p:pic>
        <p:nvPicPr>
          <p:cNvPr id="721" name="Google Shape;721;g23a3379470c_1_33"/>
          <p:cNvPicPr preferRelativeResize="0"/>
          <p:nvPr/>
        </p:nvPicPr>
        <p:blipFill>
          <a:blip r:embed="rId5">
            <a:alphaModFix/>
          </a:blip>
          <a:stretch>
            <a:fillRect/>
          </a:stretch>
        </p:blipFill>
        <p:spPr>
          <a:xfrm>
            <a:off x="5080775" y="2588438"/>
            <a:ext cx="695352" cy="485875"/>
          </a:xfrm>
          <a:prstGeom prst="rect">
            <a:avLst/>
          </a:prstGeom>
          <a:noFill/>
          <a:ln>
            <a:noFill/>
          </a:ln>
        </p:spPr>
      </p:pic>
      <p:sp>
        <p:nvSpPr>
          <p:cNvPr id="722" name="Google Shape;722;g23a3379470c_1_33"/>
          <p:cNvSpPr txBox="1"/>
          <p:nvPr/>
        </p:nvSpPr>
        <p:spPr>
          <a:xfrm>
            <a:off x="2038900" y="4434800"/>
            <a:ext cx="518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Calculating the total number of observations and NAs per monitoring site (grouped by code)</a:t>
            </a:r>
            <a:endParaRPr sz="1200"/>
          </a:p>
        </p:txBody>
      </p:sp>
      <p:sp>
        <p:nvSpPr>
          <p:cNvPr id="723" name="Google Shape;723;g23a3379470c_1_33"/>
          <p:cNvSpPr txBox="1"/>
          <p:nvPr/>
        </p:nvSpPr>
        <p:spPr>
          <a:xfrm>
            <a:off x="518050" y="4144400"/>
            <a:ext cx="3000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latin typeface="Proxima Nova"/>
                <a:ea typeface="Proxima Nova"/>
                <a:cs typeface="Proxima Nova"/>
                <a:sym typeface="Proxima Nova"/>
              </a:rPr>
              <a:t>Fig 14:  Transforming( Missing values) </a:t>
            </a:r>
            <a:endParaRPr b="1" i="1" sz="1200">
              <a:latin typeface="Proxima Nova"/>
              <a:ea typeface="Proxima Nova"/>
              <a:cs typeface="Proxima Nova"/>
              <a:sym typeface="Proxima Nova"/>
            </a:endParaRPr>
          </a:p>
        </p:txBody>
      </p:sp>
      <p:pic>
        <p:nvPicPr>
          <p:cNvPr id="724" name="Google Shape;724;g23a3379470c_1_33" title="3.mp3">
            <a:hlinkClick r:id="rId6"/>
          </p:cNvPr>
          <p:cNvPicPr preferRelativeResize="0"/>
          <p:nvPr/>
        </p:nvPicPr>
        <p:blipFill>
          <a:blip r:embed="rId7">
            <a:alphaModFix/>
          </a:blip>
          <a:stretch>
            <a:fillRect/>
          </a:stretch>
        </p:blipFill>
        <p:spPr>
          <a:xfrm>
            <a:off x="8642513" y="4383475"/>
            <a:ext cx="377225" cy="377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23a3379470c_1_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0" name="Google Shape;730;g23a3379470c_1_46"/>
          <p:cNvSpPr txBox="1"/>
          <p:nvPr>
            <p:ph type="title"/>
          </p:nvPr>
        </p:nvSpPr>
        <p:spPr>
          <a:xfrm>
            <a:off x="562275" y="148675"/>
            <a:ext cx="77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staging - Transform</a:t>
            </a:r>
            <a:endParaRPr/>
          </a:p>
        </p:txBody>
      </p:sp>
      <p:pic>
        <p:nvPicPr>
          <p:cNvPr id="731" name="Google Shape;731;g23a3379470c_1_46"/>
          <p:cNvPicPr preferRelativeResize="0"/>
          <p:nvPr/>
        </p:nvPicPr>
        <p:blipFill>
          <a:blip r:embed="rId3">
            <a:alphaModFix/>
          </a:blip>
          <a:stretch>
            <a:fillRect/>
          </a:stretch>
        </p:blipFill>
        <p:spPr>
          <a:xfrm>
            <a:off x="152400" y="1315575"/>
            <a:ext cx="8839203" cy="432587"/>
          </a:xfrm>
          <a:prstGeom prst="rect">
            <a:avLst/>
          </a:prstGeom>
          <a:noFill/>
          <a:ln>
            <a:noFill/>
          </a:ln>
        </p:spPr>
      </p:pic>
      <p:pic>
        <p:nvPicPr>
          <p:cNvPr id="732" name="Google Shape;732;g23a3379470c_1_46"/>
          <p:cNvPicPr preferRelativeResize="0"/>
          <p:nvPr/>
        </p:nvPicPr>
        <p:blipFill>
          <a:blip r:embed="rId4">
            <a:alphaModFix/>
          </a:blip>
          <a:stretch>
            <a:fillRect/>
          </a:stretch>
        </p:blipFill>
        <p:spPr>
          <a:xfrm>
            <a:off x="235700" y="2097275"/>
            <a:ext cx="4145725" cy="833925"/>
          </a:xfrm>
          <a:prstGeom prst="rect">
            <a:avLst/>
          </a:prstGeom>
          <a:noFill/>
          <a:ln>
            <a:noFill/>
          </a:ln>
        </p:spPr>
      </p:pic>
      <p:pic>
        <p:nvPicPr>
          <p:cNvPr id="733" name="Google Shape;733;g23a3379470c_1_46"/>
          <p:cNvPicPr preferRelativeResize="0"/>
          <p:nvPr/>
        </p:nvPicPr>
        <p:blipFill>
          <a:blip r:embed="rId5">
            <a:alphaModFix/>
          </a:blip>
          <a:stretch>
            <a:fillRect/>
          </a:stretch>
        </p:blipFill>
        <p:spPr>
          <a:xfrm>
            <a:off x="618913" y="3338800"/>
            <a:ext cx="6693376" cy="1064550"/>
          </a:xfrm>
          <a:prstGeom prst="rect">
            <a:avLst/>
          </a:prstGeom>
          <a:noFill/>
          <a:ln>
            <a:noFill/>
          </a:ln>
        </p:spPr>
      </p:pic>
      <p:sp>
        <p:nvSpPr>
          <p:cNvPr id="734" name="Google Shape;734;g23a3379470c_1_46"/>
          <p:cNvSpPr txBox="1"/>
          <p:nvPr/>
        </p:nvSpPr>
        <p:spPr>
          <a:xfrm>
            <a:off x="4845900" y="761475"/>
            <a:ext cx="414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Remove monitoring sites with more than 15% empty values</a:t>
            </a:r>
            <a:endParaRPr sz="1200"/>
          </a:p>
        </p:txBody>
      </p:sp>
      <p:cxnSp>
        <p:nvCxnSpPr>
          <p:cNvPr id="735" name="Google Shape;735;g23a3379470c_1_46"/>
          <p:cNvCxnSpPr>
            <a:stCxn id="734" idx="2"/>
          </p:cNvCxnSpPr>
          <p:nvPr/>
        </p:nvCxnSpPr>
        <p:spPr>
          <a:xfrm flipH="1" rot="10800000">
            <a:off x="6918750" y="1024275"/>
            <a:ext cx="23100" cy="2913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g23a3379470c_1_46"/>
          <p:cNvCxnSpPr/>
          <p:nvPr/>
        </p:nvCxnSpPr>
        <p:spPr>
          <a:xfrm flipH="1" rot="10800000">
            <a:off x="4381425" y="2294600"/>
            <a:ext cx="1116600" cy="202200"/>
          </a:xfrm>
          <a:prstGeom prst="straightConnector1">
            <a:avLst/>
          </a:prstGeom>
          <a:noFill/>
          <a:ln cap="flat" cmpd="sng" w="9525">
            <a:solidFill>
              <a:schemeClr val="dk2"/>
            </a:solidFill>
            <a:prstDash val="solid"/>
            <a:round/>
            <a:headEnd len="med" w="med" type="none"/>
            <a:tailEnd len="med" w="med" type="triangle"/>
          </a:ln>
        </p:spPr>
      </p:cxnSp>
      <p:sp>
        <p:nvSpPr>
          <p:cNvPr id="737" name="Google Shape;737;g23a3379470c_1_46"/>
          <p:cNvSpPr txBox="1"/>
          <p:nvPr/>
        </p:nvSpPr>
        <p:spPr>
          <a:xfrm>
            <a:off x="5537000" y="1867100"/>
            <a:ext cx="3281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Impute missing values using predictive mean matching in MICE package because it’s useful for skewed data (Andridge &amp; Little, 2010) (Appendix 5)</a:t>
            </a:r>
            <a:endParaRPr sz="1200">
              <a:solidFill>
                <a:schemeClr val="dk1"/>
              </a:solidFill>
            </a:endParaRPr>
          </a:p>
        </p:txBody>
      </p:sp>
      <p:cxnSp>
        <p:nvCxnSpPr>
          <p:cNvPr id="738" name="Google Shape;738;g23a3379470c_1_46"/>
          <p:cNvCxnSpPr/>
          <p:nvPr/>
        </p:nvCxnSpPr>
        <p:spPr>
          <a:xfrm flipH="1" rot="10800000">
            <a:off x="4930050" y="3043250"/>
            <a:ext cx="770100" cy="308100"/>
          </a:xfrm>
          <a:prstGeom prst="straightConnector1">
            <a:avLst/>
          </a:prstGeom>
          <a:noFill/>
          <a:ln cap="flat" cmpd="sng" w="9525">
            <a:solidFill>
              <a:schemeClr val="dk2"/>
            </a:solidFill>
            <a:prstDash val="solid"/>
            <a:round/>
            <a:headEnd len="med" w="med" type="none"/>
            <a:tailEnd len="med" w="med" type="triangle"/>
          </a:ln>
        </p:spPr>
      </p:cxnSp>
      <p:sp>
        <p:nvSpPr>
          <p:cNvPr id="739" name="Google Shape;739;g23a3379470c_1_46"/>
          <p:cNvSpPr txBox="1"/>
          <p:nvPr/>
        </p:nvSpPr>
        <p:spPr>
          <a:xfrm>
            <a:off x="5632500" y="2724913"/>
            <a:ext cx="335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Rename monitoring sites to the borough name</a:t>
            </a:r>
            <a:endParaRPr sz="1200"/>
          </a:p>
        </p:txBody>
      </p:sp>
      <p:cxnSp>
        <p:nvCxnSpPr>
          <p:cNvPr id="740" name="Google Shape;740;g23a3379470c_1_46"/>
          <p:cNvCxnSpPr/>
          <p:nvPr/>
        </p:nvCxnSpPr>
        <p:spPr>
          <a:xfrm>
            <a:off x="4381425" y="4123475"/>
            <a:ext cx="77100" cy="308100"/>
          </a:xfrm>
          <a:prstGeom prst="straightConnector1">
            <a:avLst/>
          </a:prstGeom>
          <a:noFill/>
          <a:ln cap="flat" cmpd="sng" w="9525">
            <a:solidFill>
              <a:schemeClr val="dk2"/>
            </a:solidFill>
            <a:prstDash val="solid"/>
            <a:round/>
            <a:headEnd len="med" w="med" type="none"/>
            <a:tailEnd len="med" w="med" type="triangle"/>
          </a:ln>
        </p:spPr>
      </p:cxnSp>
      <p:sp>
        <p:nvSpPr>
          <p:cNvPr id="741" name="Google Shape;741;g23a3379470c_1_46"/>
          <p:cNvSpPr txBox="1"/>
          <p:nvPr/>
        </p:nvSpPr>
        <p:spPr>
          <a:xfrm>
            <a:off x="2106650" y="4307100"/>
            <a:ext cx="6190200" cy="794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200">
                <a:solidFill>
                  <a:schemeClr val="dk1"/>
                </a:solidFill>
              </a:rPr>
              <a:t>calculate the mean </a:t>
            </a:r>
            <a:r>
              <a:rPr lang="en" sz="1200">
                <a:solidFill>
                  <a:schemeClr val="dk1"/>
                </a:solidFill>
              </a:rPr>
              <a:t>NO₂</a:t>
            </a:r>
            <a:r>
              <a:rPr lang="en" sz="1200">
                <a:solidFill>
                  <a:schemeClr val="dk1"/>
                </a:solidFill>
              </a:rPr>
              <a:t> concentration for each combination of "site", "Time", and "Date" in the imputed_data data frame. We merged the multiple monitoring sites in each borough using mean for each combination of time and date. </a:t>
            </a:r>
            <a:endParaRPr sz="1200"/>
          </a:p>
        </p:txBody>
      </p:sp>
      <p:sp>
        <p:nvSpPr>
          <p:cNvPr id="742" name="Google Shape;742;g23a3379470c_1_46"/>
          <p:cNvSpPr txBox="1"/>
          <p:nvPr/>
        </p:nvSpPr>
        <p:spPr>
          <a:xfrm>
            <a:off x="-69200" y="45195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191919"/>
                </a:solidFill>
                <a:latin typeface="Proxima Nova"/>
                <a:ea typeface="Proxima Nova"/>
                <a:cs typeface="Proxima Nova"/>
                <a:sym typeface="Proxima Nova"/>
              </a:rPr>
              <a:t>Fig 15:  Transform(Deleting,MICE)</a:t>
            </a:r>
            <a:endParaRPr b="1" i="1" sz="1200">
              <a:solidFill>
                <a:srgbClr val="191919"/>
              </a:solidFill>
              <a:latin typeface="Proxima Nova"/>
              <a:ea typeface="Proxima Nova"/>
              <a:cs typeface="Proxima Nova"/>
              <a:sym typeface="Proxima Nova"/>
            </a:endParaRPr>
          </a:p>
        </p:txBody>
      </p:sp>
      <p:pic>
        <p:nvPicPr>
          <p:cNvPr id="743" name="Google Shape;743;g23a3379470c_1_46" title="4.mp3">
            <a:hlinkClick r:id="rId6"/>
          </p:cNvPr>
          <p:cNvPicPr preferRelativeResize="0"/>
          <p:nvPr/>
        </p:nvPicPr>
        <p:blipFill>
          <a:blip r:embed="rId7">
            <a:alphaModFix/>
          </a:blip>
          <a:stretch>
            <a:fillRect/>
          </a:stretch>
        </p:blipFill>
        <p:spPr>
          <a:xfrm>
            <a:off x="8441313" y="4048913"/>
            <a:ext cx="457200" cy="457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3a3379470c_1_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49" name="Google Shape;749;g23a3379470c_1_76"/>
          <p:cNvPicPr preferRelativeResize="0"/>
          <p:nvPr/>
        </p:nvPicPr>
        <p:blipFill>
          <a:blip r:embed="rId3">
            <a:alphaModFix/>
          </a:blip>
          <a:stretch>
            <a:fillRect/>
          </a:stretch>
        </p:blipFill>
        <p:spPr>
          <a:xfrm>
            <a:off x="5014230" y="2109170"/>
            <a:ext cx="423726" cy="296049"/>
          </a:xfrm>
          <a:prstGeom prst="rect">
            <a:avLst/>
          </a:prstGeom>
          <a:noFill/>
          <a:ln>
            <a:noFill/>
          </a:ln>
        </p:spPr>
      </p:pic>
      <p:pic>
        <p:nvPicPr>
          <p:cNvPr id="750" name="Google Shape;750;g23a3379470c_1_76"/>
          <p:cNvPicPr preferRelativeResize="0"/>
          <p:nvPr/>
        </p:nvPicPr>
        <p:blipFill>
          <a:blip r:embed="rId4">
            <a:alphaModFix/>
          </a:blip>
          <a:stretch>
            <a:fillRect/>
          </a:stretch>
        </p:blipFill>
        <p:spPr>
          <a:xfrm>
            <a:off x="450650" y="2719802"/>
            <a:ext cx="3888800" cy="1185625"/>
          </a:xfrm>
          <a:prstGeom prst="rect">
            <a:avLst/>
          </a:prstGeom>
          <a:noFill/>
          <a:ln>
            <a:noFill/>
          </a:ln>
        </p:spPr>
      </p:pic>
      <p:pic>
        <p:nvPicPr>
          <p:cNvPr id="751" name="Google Shape;751;g23a3379470c_1_76"/>
          <p:cNvPicPr preferRelativeResize="0"/>
          <p:nvPr/>
        </p:nvPicPr>
        <p:blipFill>
          <a:blip r:embed="rId5">
            <a:alphaModFix/>
          </a:blip>
          <a:stretch>
            <a:fillRect/>
          </a:stretch>
        </p:blipFill>
        <p:spPr>
          <a:xfrm>
            <a:off x="450650" y="812650"/>
            <a:ext cx="3888800" cy="1116511"/>
          </a:xfrm>
          <a:prstGeom prst="rect">
            <a:avLst/>
          </a:prstGeom>
          <a:noFill/>
          <a:ln>
            <a:noFill/>
          </a:ln>
        </p:spPr>
      </p:pic>
      <p:pic>
        <p:nvPicPr>
          <p:cNvPr id="752" name="Google Shape;752;g23a3379470c_1_76"/>
          <p:cNvPicPr preferRelativeResize="0"/>
          <p:nvPr/>
        </p:nvPicPr>
        <p:blipFill>
          <a:blip r:embed="rId6">
            <a:alphaModFix/>
          </a:blip>
          <a:stretch>
            <a:fillRect/>
          </a:stretch>
        </p:blipFill>
        <p:spPr>
          <a:xfrm>
            <a:off x="5582865" y="1600575"/>
            <a:ext cx="3124200" cy="1447800"/>
          </a:xfrm>
          <a:prstGeom prst="rect">
            <a:avLst/>
          </a:prstGeom>
          <a:noFill/>
          <a:ln>
            <a:noFill/>
          </a:ln>
        </p:spPr>
      </p:pic>
      <p:cxnSp>
        <p:nvCxnSpPr>
          <p:cNvPr id="753" name="Google Shape;753;g23a3379470c_1_76"/>
          <p:cNvCxnSpPr/>
          <p:nvPr/>
        </p:nvCxnSpPr>
        <p:spPr>
          <a:xfrm flipH="1" rot="10800000">
            <a:off x="4339450" y="1365505"/>
            <a:ext cx="548400" cy="5400"/>
          </a:xfrm>
          <a:prstGeom prst="straightConnector1">
            <a:avLst/>
          </a:prstGeom>
          <a:noFill/>
          <a:ln cap="flat" cmpd="sng" w="9525">
            <a:solidFill>
              <a:schemeClr val="dk2"/>
            </a:solidFill>
            <a:prstDash val="solid"/>
            <a:round/>
            <a:headEnd len="med" w="med" type="none"/>
            <a:tailEnd len="med" w="med" type="none"/>
          </a:ln>
        </p:spPr>
      </p:cxnSp>
      <p:cxnSp>
        <p:nvCxnSpPr>
          <p:cNvPr id="754" name="Google Shape;754;g23a3379470c_1_76"/>
          <p:cNvCxnSpPr>
            <a:stCxn id="750" idx="3"/>
          </p:cNvCxnSpPr>
          <p:nvPr/>
        </p:nvCxnSpPr>
        <p:spPr>
          <a:xfrm>
            <a:off x="4339450" y="3312615"/>
            <a:ext cx="520800" cy="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g23a3379470c_1_76"/>
          <p:cNvCxnSpPr/>
          <p:nvPr/>
        </p:nvCxnSpPr>
        <p:spPr>
          <a:xfrm rot="10800000">
            <a:off x="4869300" y="1374725"/>
            <a:ext cx="0" cy="1950600"/>
          </a:xfrm>
          <a:prstGeom prst="straightConnector1">
            <a:avLst/>
          </a:prstGeom>
          <a:noFill/>
          <a:ln cap="flat" cmpd="sng" w="9525">
            <a:solidFill>
              <a:schemeClr val="dk2"/>
            </a:solidFill>
            <a:prstDash val="solid"/>
            <a:round/>
            <a:headEnd len="med" w="med" type="none"/>
            <a:tailEnd len="med" w="med" type="none"/>
          </a:ln>
        </p:spPr>
      </p:cxnSp>
      <p:sp>
        <p:nvSpPr>
          <p:cNvPr id="756" name="Google Shape;756;g23a3379470c_1_76"/>
          <p:cNvSpPr txBox="1"/>
          <p:nvPr/>
        </p:nvSpPr>
        <p:spPr>
          <a:xfrm>
            <a:off x="1750950" y="443350"/>
            <a:ext cx="128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Bexley site 1</a:t>
            </a:r>
            <a:endParaRPr b="1" sz="1200">
              <a:latin typeface="Proxima Nova"/>
              <a:ea typeface="Proxima Nova"/>
              <a:cs typeface="Proxima Nova"/>
              <a:sym typeface="Proxima Nova"/>
            </a:endParaRPr>
          </a:p>
        </p:txBody>
      </p:sp>
      <p:sp>
        <p:nvSpPr>
          <p:cNvPr id="757" name="Google Shape;757;g23a3379470c_1_76"/>
          <p:cNvSpPr txBox="1"/>
          <p:nvPr/>
        </p:nvSpPr>
        <p:spPr>
          <a:xfrm>
            <a:off x="1750950" y="2350500"/>
            <a:ext cx="128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Bexley site 2</a:t>
            </a:r>
            <a:endParaRPr b="1" sz="1200">
              <a:latin typeface="Proxima Nova"/>
              <a:ea typeface="Proxima Nova"/>
              <a:cs typeface="Proxima Nova"/>
              <a:sym typeface="Proxima Nova"/>
            </a:endParaRPr>
          </a:p>
        </p:txBody>
      </p:sp>
      <p:sp>
        <p:nvSpPr>
          <p:cNvPr id="758" name="Google Shape;758;g23a3379470c_1_76"/>
          <p:cNvSpPr txBox="1"/>
          <p:nvPr/>
        </p:nvSpPr>
        <p:spPr>
          <a:xfrm>
            <a:off x="3503000" y="4193750"/>
            <a:ext cx="3000000" cy="600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300">
                <a:latin typeface="Proxima Nova"/>
                <a:ea typeface="Proxima Nova"/>
                <a:cs typeface="Proxima Nova"/>
                <a:sym typeface="Proxima Nova"/>
              </a:rPr>
              <a:t>Fig 16: Merging</a:t>
            </a:r>
            <a:r>
              <a:rPr b="1" i="1" lang="en" sz="1300">
                <a:latin typeface="Proxima Nova"/>
                <a:ea typeface="Proxima Nova"/>
                <a:cs typeface="Proxima Nova"/>
                <a:sym typeface="Proxima Nova"/>
              </a:rPr>
              <a:t> different Monitoring sites into one borough</a:t>
            </a:r>
            <a:r>
              <a:rPr b="1" i="1" lang="en" sz="1300">
                <a:latin typeface="Proxima Nova"/>
                <a:ea typeface="Proxima Nova"/>
                <a:cs typeface="Proxima Nova"/>
                <a:sym typeface="Proxima Nova"/>
              </a:rPr>
              <a:t> </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
          <p:cNvSpPr txBox="1"/>
          <p:nvPr>
            <p:ph type="title"/>
          </p:nvPr>
        </p:nvSpPr>
        <p:spPr>
          <a:xfrm>
            <a:off x="180200" y="127150"/>
            <a:ext cx="7715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 sz="3000"/>
              <a:t>Project Overview </a:t>
            </a:r>
            <a:endParaRPr sz="3000"/>
          </a:p>
        </p:txBody>
      </p:sp>
      <p:sp>
        <p:nvSpPr>
          <p:cNvPr id="460" name="Google Shape;460;p6"/>
          <p:cNvSpPr txBox="1"/>
          <p:nvPr>
            <p:ph idx="1" type="subTitle"/>
          </p:nvPr>
        </p:nvSpPr>
        <p:spPr>
          <a:xfrm>
            <a:off x="180200" y="817775"/>
            <a:ext cx="3737100" cy="30291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0"/>
              </a:spcBef>
              <a:spcAft>
                <a:spcPts val="0"/>
              </a:spcAft>
              <a:buSzPts val="1018"/>
              <a:buNone/>
            </a:pPr>
            <a:r>
              <a:rPr lang="en"/>
              <a:t>Air pollution in London is one of the major concerns for both the Londoners and the several millions of visitors who comes to the city each year </a:t>
            </a:r>
            <a:r>
              <a:rPr lang="en" u="sng">
                <a:solidFill>
                  <a:schemeClr val="hlink"/>
                </a:solidFill>
                <a:hlinkClick r:id="rId3"/>
              </a:rPr>
              <a:t>(</a:t>
            </a:r>
            <a:r>
              <a:rPr b="1" lang="en" u="sng">
                <a:solidFill>
                  <a:schemeClr val="hlink"/>
                </a:solidFill>
                <a:hlinkClick r:id="rId4"/>
              </a:rPr>
              <a:t>London Council,2019</a:t>
            </a:r>
            <a:r>
              <a:rPr lang="en" u="sng">
                <a:solidFill>
                  <a:schemeClr val="hlink"/>
                </a:solidFill>
                <a:hlinkClick r:id="rId5"/>
              </a:rPr>
              <a:t>)</a:t>
            </a:r>
            <a:r>
              <a:rPr lang="en"/>
              <a:t>.</a:t>
            </a:r>
            <a:endParaRPr/>
          </a:p>
          <a:p>
            <a:pPr indent="0" lvl="0" marL="0" rtl="0" algn="l">
              <a:lnSpc>
                <a:spcPct val="160000"/>
              </a:lnSpc>
              <a:spcBef>
                <a:spcPts val="0"/>
              </a:spcBef>
              <a:spcAft>
                <a:spcPts val="0"/>
              </a:spcAft>
              <a:buClr>
                <a:srgbClr val="A1E8D9"/>
              </a:buClr>
              <a:buSzPts val="1018"/>
              <a:buFont typeface="Arial"/>
              <a:buNone/>
            </a:pPr>
            <a:r>
              <a:rPr lang="en"/>
              <a:t>The main causes of air pollution in London are; energy generation, industrial activity, and transportation emissions. Even though the city has implemented  numerous  initiatives to cut emissions, such as the creation of low emission zones, there is still a long way to go. </a:t>
            </a:r>
            <a:endParaRPr/>
          </a:p>
        </p:txBody>
      </p:sp>
      <p:sp>
        <p:nvSpPr>
          <p:cNvPr id="461" name="Google Shape;461;p6"/>
          <p:cNvSpPr txBox="1"/>
          <p:nvPr>
            <p:ph idx="2" type="subTitle"/>
          </p:nvPr>
        </p:nvSpPr>
        <p:spPr>
          <a:xfrm>
            <a:off x="3844950" y="817775"/>
            <a:ext cx="4344600" cy="3758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SzPts val="1018"/>
              <a:buNone/>
            </a:pPr>
            <a:r>
              <a:rPr lang="en" sz="1200"/>
              <a:t>This proposal is  designed for  the City  Council  of London, to  address the problem of  emissions from the transportation sector.</a:t>
            </a:r>
            <a:endParaRPr sz="1200"/>
          </a:p>
          <a:p>
            <a:pPr indent="0" lvl="0" marL="0" rtl="0" algn="l">
              <a:lnSpc>
                <a:spcPct val="160000"/>
              </a:lnSpc>
              <a:spcBef>
                <a:spcPts val="0"/>
              </a:spcBef>
              <a:spcAft>
                <a:spcPts val="0"/>
              </a:spcAft>
              <a:buSzPts val="1018"/>
              <a:buNone/>
            </a:pPr>
            <a:r>
              <a:rPr lang="en" sz="1200"/>
              <a:t>According to a report published by Public Health,England , the economic cost from from the impacts of air pollution was estimated as £157 million in 2017, it is predicted that costs would increase to £18.6 billion  by 2035 if not addressed </a:t>
            </a:r>
            <a:r>
              <a:rPr b="1" lang="en" sz="1200" u="sng">
                <a:solidFill>
                  <a:schemeClr val="hlink"/>
                </a:solidFill>
                <a:hlinkClick r:id="rId6"/>
              </a:rPr>
              <a:t>(Public Health,2017)</a:t>
            </a:r>
            <a:r>
              <a:rPr lang="en" sz="1200"/>
              <a:t>.</a:t>
            </a:r>
            <a:endParaRPr sz="1200"/>
          </a:p>
          <a:p>
            <a:pPr indent="0" lvl="0" marL="0" rtl="0" algn="l">
              <a:lnSpc>
                <a:spcPct val="160000"/>
              </a:lnSpc>
              <a:spcBef>
                <a:spcPts val="0"/>
              </a:spcBef>
              <a:spcAft>
                <a:spcPts val="0"/>
              </a:spcAft>
              <a:buClr>
                <a:srgbClr val="A1E8D9"/>
              </a:buClr>
              <a:buSzPts val="1018"/>
              <a:buFont typeface="Arial"/>
              <a:buNone/>
            </a:pPr>
            <a:r>
              <a:rPr lang="en" sz="1200"/>
              <a:t>A practical way to lower air pollution in the city is through the adoption of Electric Vehicles(EV’s) in London. </a:t>
            </a:r>
            <a:endParaRPr sz="1200"/>
          </a:p>
          <a:p>
            <a:pPr indent="0" lvl="0" marL="0" rtl="0" algn="l">
              <a:lnSpc>
                <a:spcPct val="160000"/>
              </a:lnSpc>
              <a:spcBef>
                <a:spcPts val="0"/>
              </a:spcBef>
              <a:spcAft>
                <a:spcPts val="0"/>
              </a:spcAft>
              <a:buClr>
                <a:srgbClr val="A1E8D9"/>
              </a:buClr>
              <a:buSzPts val="1018"/>
              <a:buFont typeface="Arial"/>
              <a:buNone/>
            </a:pPr>
            <a:r>
              <a:rPr lang="en" sz="1200"/>
              <a:t>EVs have the potential to drastically reduce the quantity of dangerous pollutants emitted into the atmosphere and produce  close to zero emissions while in use.</a:t>
            </a:r>
            <a:endParaRPr sz="1200"/>
          </a:p>
          <a:p>
            <a:pPr indent="0" lvl="0" marL="0" rtl="0" algn="l">
              <a:lnSpc>
                <a:spcPct val="160000"/>
              </a:lnSpc>
              <a:spcBef>
                <a:spcPts val="0"/>
              </a:spcBef>
              <a:spcAft>
                <a:spcPts val="0"/>
              </a:spcAft>
              <a:buSzPts val="1018"/>
              <a:buNone/>
            </a:pPr>
            <a:r>
              <a:t/>
            </a:r>
            <a:endParaRPr sz="1200"/>
          </a:p>
          <a:p>
            <a:pPr indent="0" lvl="0" marL="0" rtl="0" algn="l">
              <a:lnSpc>
                <a:spcPct val="160000"/>
              </a:lnSpc>
              <a:spcBef>
                <a:spcPts val="0"/>
              </a:spcBef>
              <a:spcAft>
                <a:spcPts val="0"/>
              </a:spcAft>
              <a:buSzPts val="1018"/>
              <a:buNone/>
            </a:pPr>
            <a:r>
              <a:t/>
            </a:r>
            <a:endParaRPr/>
          </a:p>
          <a:p>
            <a:pPr indent="0" lvl="0" marL="0" rtl="0" algn="l">
              <a:lnSpc>
                <a:spcPct val="160000"/>
              </a:lnSpc>
              <a:spcBef>
                <a:spcPts val="0"/>
              </a:spcBef>
              <a:spcAft>
                <a:spcPts val="0"/>
              </a:spcAft>
              <a:buClr>
                <a:schemeClr val="dk1"/>
              </a:buClr>
              <a:buSzPts val="1018"/>
              <a:buFont typeface="Arial"/>
              <a:buNone/>
            </a:pPr>
            <a:r>
              <a:t/>
            </a:r>
            <a:endParaRPr>
              <a:solidFill>
                <a:srgbClr val="222222"/>
              </a:solidFill>
            </a:endParaRPr>
          </a:p>
          <a:p>
            <a:pPr indent="0" lvl="0" marL="0" rtl="0" algn="l">
              <a:lnSpc>
                <a:spcPct val="100000"/>
              </a:lnSpc>
              <a:spcBef>
                <a:spcPts val="0"/>
              </a:spcBef>
              <a:spcAft>
                <a:spcPts val="0"/>
              </a:spcAft>
              <a:buSzPts val="2800"/>
              <a:buNone/>
            </a:pPr>
            <a:r>
              <a:t/>
            </a:r>
            <a:endParaRPr/>
          </a:p>
        </p:txBody>
      </p:sp>
      <p:grpSp>
        <p:nvGrpSpPr>
          <p:cNvPr id="462" name="Google Shape;462;p6"/>
          <p:cNvGrpSpPr/>
          <p:nvPr/>
        </p:nvGrpSpPr>
        <p:grpSpPr>
          <a:xfrm>
            <a:off x="4845703" y="-1968700"/>
            <a:ext cx="8681492" cy="8443619"/>
            <a:chOff x="4814878" y="-2044350"/>
            <a:chExt cx="8681492" cy="8443619"/>
          </a:xfrm>
        </p:grpSpPr>
        <p:sp>
          <p:nvSpPr>
            <p:cNvPr id="463" name="Google Shape;463;p6"/>
            <p:cNvSpPr/>
            <p:nvPr/>
          </p:nvSpPr>
          <p:spPr>
            <a:xfrm rot="-8100029">
              <a:off x="5708338" y="-453681"/>
              <a:ext cx="6603402" cy="526229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rgbClr val="40700A">
                <a:alpha val="4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
            <p:cNvSpPr/>
            <p:nvPr/>
          </p:nvSpPr>
          <p:spPr>
            <a:xfrm rot="-7960094">
              <a:off x="5825113" y="-453732"/>
              <a:ext cx="6603450" cy="5262334"/>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
            <p:cNvSpPr/>
            <p:nvPr/>
          </p:nvSpPr>
          <p:spPr>
            <a:xfrm rot="-7841343">
              <a:off x="5934500" y="-453679"/>
              <a:ext cx="6603421" cy="5262312"/>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
            <p:cNvSpPr/>
            <p:nvPr/>
          </p:nvSpPr>
          <p:spPr>
            <a:xfrm rot="-7690894">
              <a:off x="6085423" y="-453708"/>
              <a:ext cx="6603447" cy="5262335"/>
            </a:xfrm>
            <a:custGeom>
              <a:rect b="b" l="l" r="r" t="t"/>
              <a:pathLst>
                <a:path extrusionOk="0" h="25190" w="31610">
                  <a:moveTo>
                    <a:pt x="8188" y="0"/>
                  </a:moveTo>
                  <a:cubicBezTo>
                    <a:pt x="6010" y="0"/>
                    <a:pt x="3790" y="1130"/>
                    <a:pt x="2726" y="3050"/>
                  </a:cubicBezTo>
                  <a:lnTo>
                    <a:pt x="378" y="285"/>
                  </a:lnTo>
                  <a:lnTo>
                    <a:pt x="378" y="285"/>
                  </a:lnTo>
                  <a:cubicBezTo>
                    <a:pt x="0" y="6531"/>
                    <a:pt x="318" y="12797"/>
                    <a:pt x="1234" y="18984"/>
                  </a:cubicBezTo>
                  <a:cubicBezTo>
                    <a:pt x="1532" y="20874"/>
                    <a:pt x="1950" y="22903"/>
                    <a:pt x="3442" y="24096"/>
                  </a:cubicBezTo>
                  <a:cubicBezTo>
                    <a:pt x="4503" y="24956"/>
                    <a:pt x="5854" y="25190"/>
                    <a:pt x="7232" y="25190"/>
                  </a:cubicBezTo>
                  <a:cubicBezTo>
                    <a:pt x="7895" y="25190"/>
                    <a:pt x="8564" y="25136"/>
                    <a:pt x="9211" y="25071"/>
                  </a:cubicBezTo>
                  <a:cubicBezTo>
                    <a:pt x="15198" y="24434"/>
                    <a:pt x="21166" y="23201"/>
                    <a:pt x="26935" y="21411"/>
                  </a:cubicBezTo>
                  <a:cubicBezTo>
                    <a:pt x="28825" y="20854"/>
                    <a:pt x="30993" y="19859"/>
                    <a:pt x="31331" y="17910"/>
                  </a:cubicBezTo>
                  <a:cubicBezTo>
                    <a:pt x="31610" y="16398"/>
                    <a:pt x="30575" y="14886"/>
                    <a:pt x="29223" y="14130"/>
                  </a:cubicBezTo>
                  <a:cubicBezTo>
                    <a:pt x="27890" y="13394"/>
                    <a:pt x="26318" y="13235"/>
                    <a:pt x="24786" y="13115"/>
                  </a:cubicBezTo>
                  <a:cubicBezTo>
                    <a:pt x="23235" y="13016"/>
                    <a:pt x="21663" y="12916"/>
                    <a:pt x="20271" y="12240"/>
                  </a:cubicBezTo>
                  <a:cubicBezTo>
                    <a:pt x="15696" y="10052"/>
                    <a:pt x="15357" y="2970"/>
                    <a:pt x="10822" y="623"/>
                  </a:cubicBezTo>
                  <a:cubicBezTo>
                    <a:pt x="10010" y="199"/>
                    <a:pt x="910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 name="Google Shape;46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8" name="Google Shape;468;p6" title="Slide3.mp3">
            <a:hlinkClick r:id="rId7"/>
          </p:cNvPr>
          <p:cNvPicPr preferRelativeResize="0"/>
          <p:nvPr/>
        </p:nvPicPr>
        <p:blipFill>
          <a:blip r:embed="rId8">
            <a:alphaModFix/>
          </a:blip>
          <a:stretch>
            <a:fillRect/>
          </a:stretch>
        </p:blipFill>
        <p:spPr>
          <a:xfrm>
            <a:off x="152400" y="3999275"/>
            <a:ext cx="457200" cy="45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23a3379470c_1_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4" name="Google Shape;764;g23a3379470c_1_115"/>
          <p:cNvSpPr txBox="1"/>
          <p:nvPr>
            <p:ph type="title"/>
          </p:nvPr>
        </p:nvSpPr>
        <p:spPr>
          <a:xfrm>
            <a:off x="235700" y="34020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Quality Checks</a:t>
            </a:r>
            <a:endParaRPr/>
          </a:p>
        </p:txBody>
      </p:sp>
      <p:sp>
        <p:nvSpPr>
          <p:cNvPr id="765" name="Google Shape;765;g23a3379470c_1_115"/>
          <p:cNvSpPr txBox="1"/>
          <p:nvPr/>
        </p:nvSpPr>
        <p:spPr>
          <a:xfrm>
            <a:off x="2109200" y="3885375"/>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300">
                <a:latin typeface="Proxima Nova"/>
                <a:ea typeface="Proxima Nova"/>
                <a:cs typeface="Proxima Nova"/>
                <a:sym typeface="Proxima Nova"/>
              </a:rPr>
              <a:t>Fig 17:  Data Quality  checks </a:t>
            </a:r>
            <a:endParaRPr b="1" i="1" sz="1300">
              <a:latin typeface="Proxima Nova"/>
              <a:ea typeface="Proxima Nova"/>
              <a:cs typeface="Proxima Nova"/>
              <a:sym typeface="Proxima Nova"/>
            </a:endParaRPr>
          </a:p>
        </p:txBody>
      </p:sp>
      <p:pic>
        <p:nvPicPr>
          <p:cNvPr id="766" name="Google Shape;766;g23a3379470c_1_115"/>
          <p:cNvPicPr preferRelativeResize="0"/>
          <p:nvPr/>
        </p:nvPicPr>
        <p:blipFill>
          <a:blip r:embed="rId3">
            <a:alphaModFix/>
          </a:blip>
          <a:stretch>
            <a:fillRect/>
          </a:stretch>
        </p:blipFill>
        <p:spPr>
          <a:xfrm>
            <a:off x="152400" y="1065300"/>
            <a:ext cx="8839200" cy="2593115"/>
          </a:xfrm>
          <a:prstGeom prst="rect">
            <a:avLst/>
          </a:prstGeom>
          <a:noFill/>
          <a:ln>
            <a:noFill/>
          </a:ln>
        </p:spPr>
      </p:pic>
      <p:pic>
        <p:nvPicPr>
          <p:cNvPr id="767" name="Google Shape;767;g23a3379470c_1_115" title="5.mp3">
            <a:hlinkClick r:id="rId4"/>
          </p:cNvPr>
          <p:cNvPicPr preferRelativeResize="0"/>
          <p:nvPr/>
        </p:nvPicPr>
        <p:blipFill>
          <a:blip r:embed="rId5">
            <a:alphaModFix/>
          </a:blip>
          <a:stretch>
            <a:fillRect/>
          </a:stretch>
        </p:blipFill>
        <p:spPr>
          <a:xfrm>
            <a:off x="7802525" y="3810825"/>
            <a:ext cx="981475" cy="981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23a3379470c_1_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3" name="Google Shape;773;g23a3379470c_1_97"/>
          <p:cNvSpPr txBox="1"/>
          <p:nvPr>
            <p:ph type="title"/>
          </p:nvPr>
        </p:nvSpPr>
        <p:spPr>
          <a:xfrm>
            <a:off x="235700" y="340200"/>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staging - Load</a:t>
            </a:r>
            <a:endParaRPr/>
          </a:p>
        </p:txBody>
      </p:sp>
      <p:pic>
        <p:nvPicPr>
          <p:cNvPr id="774" name="Google Shape;774;g23a3379470c_1_97"/>
          <p:cNvPicPr preferRelativeResize="0"/>
          <p:nvPr/>
        </p:nvPicPr>
        <p:blipFill rotWithShape="1">
          <a:blip r:embed="rId3">
            <a:alphaModFix/>
          </a:blip>
          <a:srcRect b="34678" l="0" r="0" t="0"/>
          <a:stretch/>
        </p:blipFill>
        <p:spPr>
          <a:xfrm>
            <a:off x="235700" y="1212525"/>
            <a:ext cx="5881299" cy="257100"/>
          </a:xfrm>
          <a:prstGeom prst="rect">
            <a:avLst/>
          </a:prstGeom>
          <a:noFill/>
          <a:ln>
            <a:noFill/>
          </a:ln>
        </p:spPr>
      </p:pic>
      <p:pic>
        <p:nvPicPr>
          <p:cNvPr id="775" name="Google Shape;775;g23a3379470c_1_97"/>
          <p:cNvPicPr preferRelativeResize="0"/>
          <p:nvPr/>
        </p:nvPicPr>
        <p:blipFill>
          <a:blip r:embed="rId4">
            <a:alphaModFix/>
          </a:blip>
          <a:stretch>
            <a:fillRect/>
          </a:stretch>
        </p:blipFill>
        <p:spPr>
          <a:xfrm>
            <a:off x="2694113" y="2618363"/>
            <a:ext cx="5414174" cy="2131494"/>
          </a:xfrm>
          <a:prstGeom prst="rect">
            <a:avLst/>
          </a:prstGeom>
          <a:noFill/>
          <a:ln>
            <a:noFill/>
          </a:ln>
        </p:spPr>
      </p:pic>
      <p:pic>
        <p:nvPicPr>
          <p:cNvPr id="776" name="Google Shape;776;g23a3379470c_1_97"/>
          <p:cNvPicPr preferRelativeResize="0"/>
          <p:nvPr/>
        </p:nvPicPr>
        <p:blipFill rotWithShape="1">
          <a:blip r:embed="rId5">
            <a:alphaModFix/>
          </a:blip>
          <a:srcRect b="0" l="0" r="0" t="3100"/>
          <a:stretch/>
        </p:blipFill>
        <p:spPr>
          <a:xfrm>
            <a:off x="1035713" y="2618375"/>
            <a:ext cx="1449106" cy="2131475"/>
          </a:xfrm>
          <a:prstGeom prst="rect">
            <a:avLst/>
          </a:prstGeom>
          <a:noFill/>
          <a:ln>
            <a:noFill/>
          </a:ln>
        </p:spPr>
      </p:pic>
      <p:pic>
        <p:nvPicPr>
          <p:cNvPr id="777" name="Google Shape;777;g23a3379470c_1_97"/>
          <p:cNvPicPr preferRelativeResize="0"/>
          <p:nvPr/>
        </p:nvPicPr>
        <p:blipFill>
          <a:blip r:embed="rId6">
            <a:alphaModFix/>
          </a:blip>
          <a:stretch>
            <a:fillRect/>
          </a:stretch>
        </p:blipFill>
        <p:spPr>
          <a:xfrm>
            <a:off x="235700" y="1850550"/>
            <a:ext cx="5881300" cy="257106"/>
          </a:xfrm>
          <a:prstGeom prst="rect">
            <a:avLst/>
          </a:prstGeom>
          <a:noFill/>
          <a:ln>
            <a:noFill/>
          </a:ln>
        </p:spPr>
      </p:pic>
      <p:cxnSp>
        <p:nvCxnSpPr>
          <p:cNvPr id="778" name="Google Shape;778;g23a3379470c_1_97"/>
          <p:cNvCxnSpPr>
            <a:stCxn id="774" idx="3"/>
          </p:cNvCxnSpPr>
          <p:nvPr/>
        </p:nvCxnSpPr>
        <p:spPr>
          <a:xfrm>
            <a:off x="6116999" y="1341075"/>
            <a:ext cx="307200" cy="0"/>
          </a:xfrm>
          <a:prstGeom prst="straightConnector1">
            <a:avLst/>
          </a:prstGeom>
          <a:noFill/>
          <a:ln cap="flat" cmpd="sng" w="9525">
            <a:solidFill>
              <a:schemeClr val="dk2"/>
            </a:solidFill>
            <a:prstDash val="solid"/>
            <a:round/>
            <a:headEnd len="med" w="med" type="none"/>
            <a:tailEnd len="med" w="med" type="triangle"/>
          </a:ln>
        </p:spPr>
      </p:cxnSp>
      <p:sp>
        <p:nvSpPr>
          <p:cNvPr id="779" name="Google Shape;779;g23a3379470c_1_97"/>
          <p:cNvSpPr txBox="1"/>
          <p:nvPr/>
        </p:nvSpPr>
        <p:spPr>
          <a:xfrm>
            <a:off x="6424200" y="1064025"/>
            <a:ext cx="258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Code to connect R to Hive database</a:t>
            </a:r>
            <a:endParaRPr b="1" sz="1200">
              <a:latin typeface="Proxima Nova"/>
              <a:ea typeface="Proxima Nova"/>
              <a:cs typeface="Proxima Nova"/>
              <a:sym typeface="Proxima Nova"/>
            </a:endParaRPr>
          </a:p>
        </p:txBody>
      </p:sp>
      <p:cxnSp>
        <p:nvCxnSpPr>
          <p:cNvPr id="780" name="Google Shape;780;g23a3379470c_1_97"/>
          <p:cNvCxnSpPr/>
          <p:nvPr/>
        </p:nvCxnSpPr>
        <p:spPr>
          <a:xfrm>
            <a:off x="6116999" y="1979725"/>
            <a:ext cx="307200" cy="0"/>
          </a:xfrm>
          <a:prstGeom prst="straightConnector1">
            <a:avLst/>
          </a:prstGeom>
          <a:noFill/>
          <a:ln cap="flat" cmpd="sng" w="9525">
            <a:solidFill>
              <a:schemeClr val="dk2"/>
            </a:solidFill>
            <a:prstDash val="solid"/>
            <a:round/>
            <a:headEnd len="med" w="med" type="none"/>
            <a:tailEnd len="med" w="med" type="triangle"/>
          </a:ln>
        </p:spPr>
      </p:cxnSp>
      <p:sp>
        <p:nvSpPr>
          <p:cNvPr id="781" name="Google Shape;781;g23a3379470c_1_97"/>
          <p:cNvSpPr txBox="1"/>
          <p:nvPr/>
        </p:nvSpPr>
        <p:spPr>
          <a:xfrm>
            <a:off x="6467375" y="1769250"/>
            <a:ext cx="258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roxima Nova"/>
                <a:ea typeface="Proxima Nova"/>
                <a:cs typeface="Proxima Nova"/>
                <a:sym typeface="Proxima Nova"/>
              </a:rPr>
              <a:t>Code to write data to hive tables</a:t>
            </a:r>
            <a:endParaRPr b="1" sz="1200">
              <a:latin typeface="Proxima Nova"/>
              <a:ea typeface="Proxima Nova"/>
              <a:cs typeface="Proxima Nova"/>
              <a:sym typeface="Proxima Nova"/>
            </a:endParaRPr>
          </a:p>
        </p:txBody>
      </p:sp>
      <p:sp>
        <p:nvSpPr>
          <p:cNvPr id="782" name="Google Shape;782;g23a3379470c_1_97"/>
          <p:cNvSpPr txBox="1"/>
          <p:nvPr/>
        </p:nvSpPr>
        <p:spPr>
          <a:xfrm>
            <a:off x="1726850" y="474655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300">
                <a:latin typeface="Proxima Nova"/>
                <a:ea typeface="Proxima Nova"/>
                <a:cs typeface="Proxima Nova"/>
                <a:sym typeface="Proxima Nova"/>
              </a:rPr>
              <a:t>Tab 3 </a:t>
            </a:r>
            <a:r>
              <a:rPr b="1" i="1" lang="en" sz="1300">
                <a:latin typeface="Proxima Nova"/>
                <a:ea typeface="Proxima Nova"/>
                <a:cs typeface="Proxima Nova"/>
                <a:sym typeface="Proxima Nova"/>
              </a:rPr>
              <a:t>:  Loading of Fact table 1 </a:t>
            </a:r>
            <a:endParaRPr b="1" i="1" sz="1300">
              <a:latin typeface="Proxima Nova"/>
              <a:ea typeface="Proxima Nova"/>
              <a:cs typeface="Proxima Nova"/>
              <a:sym typeface="Proxima Nova"/>
            </a:endParaRPr>
          </a:p>
        </p:txBody>
      </p:sp>
      <p:pic>
        <p:nvPicPr>
          <p:cNvPr id="783" name="Google Shape;783;g23a3379470c_1_97" title="6.mp3">
            <a:hlinkClick r:id="rId7"/>
          </p:cNvPr>
          <p:cNvPicPr preferRelativeResize="0"/>
          <p:nvPr/>
        </p:nvPicPr>
        <p:blipFill>
          <a:blip r:embed="rId8">
            <a:alphaModFix/>
          </a:blip>
          <a:stretch>
            <a:fillRect/>
          </a:stretch>
        </p:blipFill>
        <p:spPr>
          <a:xfrm>
            <a:off x="8431950" y="4352953"/>
            <a:ext cx="393600" cy="3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398a3a6d9d_0_0"/>
          <p:cNvSpPr txBox="1"/>
          <p:nvPr>
            <p:ph type="title"/>
          </p:nvPr>
        </p:nvSpPr>
        <p:spPr>
          <a:xfrm>
            <a:off x="714175" y="542625"/>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validity:</a:t>
            </a:r>
            <a:endParaRPr>
              <a:solidFill>
                <a:schemeClr val="dk1"/>
              </a:solidFill>
            </a:endParaRPr>
          </a:p>
        </p:txBody>
      </p:sp>
      <p:sp>
        <p:nvSpPr>
          <p:cNvPr id="789" name="Google Shape;789;g2398a3a6d9d_0_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0" name="Google Shape;790;g2398a3a6d9d_0_0"/>
          <p:cNvSpPr txBox="1"/>
          <p:nvPr/>
        </p:nvSpPr>
        <p:spPr>
          <a:xfrm>
            <a:off x="1505250" y="436495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300">
                <a:latin typeface="Proxima Nova"/>
                <a:ea typeface="Proxima Nova"/>
                <a:cs typeface="Proxima Nova"/>
                <a:sym typeface="Proxima Nova"/>
              </a:rPr>
              <a:t>Fig 18</a:t>
            </a:r>
            <a:r>
              <a:rPr b="1" i="1" lang="en" sz="1300">
                <a:latin typeface="Proxima Nova"/>
                <a:ea typeface="Proxima Nova"/>
                <a:cs typeface="Proxima Nova"/>
                <a:sym typeface="Proxima Nova"/>
              </a:rPr>
              <a:t> :   </a:t>
            </a:r>
            <a:endParaRPr b="1" i="1" sz="1300">
              <a:latin typeface="Proxima Nova"/>
              <a:ea typeface="Proxima Nova"/>
              <a:cs typeface="Proxima Nova"/>
              <a:sym typeface="Proxima Nova"/>
            </a:endParaRPr>
          </a:p>
        </p:txBody>
      </p:sp>
      <p:graphicFrame>
        <p:nvGraphicFramePr>
          <p:cNvPr id="791" name="Google Shape;791;g2398a3a6d9d_0_0"/>
          <p:cNvGraphicFramePr/>
          <p:nvPr/>
        </p:nvGraphicFramePr>
        <p:xfrm>
          <a:off x="952500" y="2127075"/>
          <a:ext cx="3000000" cy="3000000"/>
        </p:xfrm>
        <a:graphic>
          <a:graphicData uri="http://schemas.openxmlformats.org/drawingml/2006/table">
            <a:tbl>
              <a:tblPr>
                <a:noFill/>
                <a:tableStyleId>{12C6173B-6231-4E3D-B4D6-8EF6D8BA6408}</a:tableStyleId>
              </a:tblPr>
              <a:tblGrid>
                <a:gridCol w="2413000"/>
                <a:gridCol w="2413000"/>
                <a:gridCol w="2413000"/>
              </a:tblGrid>
              <a:tr h="381000">
                <a:tc>
                  <a:txBody>
                    <a:bodyPr/>
                    <a:lstStyle/>
                    <a:p>
                      <a:pPr indent="0" lvl="0" marL="0" rtl="0" algn="l">
                        <a:spcBef>
                          <a:spcPts val="0"/>
                        </a:spcBef>
                        <a:spcAft>
                          <a:spcPts val="0"/>
                        </a:spcAft>
                        <a:buNone/>
                      </a:pPr>
                      <a:r>
                        <a:rPr b="1" lang="en" sz="1200"/>
                        <a:t>Dataset</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t>NA’s</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t>Total observation</a:t>
                      </a:r>
                      <a:endParaRPr b="1"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Emission raw</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134044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1200">
                          <a:solidFill>
                            <a:schemeClr val="dk1"/>
                          </a:solidFill>
                        </a:rPr>
                        <a:t>1854968</a:t>
                      </a:r>
                      <a:endParaRPr sz="1200">
                        <a:solidFill>
                          <a:schemeClr val="dk1"/>
                        </a:solidFill>
                      </a:endParaRPr>
                    </a:p>
                    <a:p>
                      <a:pPr indent="0" lvl="0" marL="0" rtl="0" algn="l">
                        <a:spcBef>
                          <a:spcPts val="0"/>
                        </a:spcBef>
                        <a:spcAft>
                          <a:spcPts val="0"/>
                        </a:spcAft>
                        <a:buNone/>
                      </a:pPr>
                      <a:r>
                        <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Filtered data</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47294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1200">
                          <a:solidFill>
                            <a:schemeClr val="dk1"/>
                          </a:solidFill>
                        </a:rPr>
                        <a:t>853944</a:t>
                      </a:r>
                      <a:endParaRPr sz="1200">
                        <a:solidFill>
                          <a:schemeClr val="dk1"/>
                        </a:solidFill>
                      </a:endParaRPr>
                    </a:p>
                    <a:p>
                      <a:pPr indent="0" lvl="0" marL="0" rtl="0" algn="l">
                        <a:spcBef>
                          <a:spcPts val="0"/>
                        </a:spcBef>
                        <a:spcAft>
                          <a:spcPts val="0"/>
                        </a:spcAft>
                        <a:buNone/>
                      </a:pPr>
                      <a:r>
                        <a:t/>
                      </a:r>
                      <a:endParaRPr sz="12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Final</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 </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792" name="Google Shape;792;g2398a3a6d9d_0_0" title="7.mp3">
            <a:hlinkClick r:id="rId3"/>
          </p:cNvPr>
          <p:cNvPicPr preferRelativeResize="0"/>
          <p:nvPr/>
        </p:nvPicPr>
        <p:blipFill>
          <a:blip r:embed="rId4">
            <a:alphaModFix/>
          </a:blip>
          <a:stretch>
            <a:fillRect/>
          </a:stretch>
        </p:blipFill>
        <p:spPr>
          <a:xfrm>
            <a:off x="8602525" y="4223975"/>
            <a:ext cx="457200" cy="45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2397022c6fa_0_46"/>
          <p:cNvSpPr txBox="1"/>
          <p:nvPr>
            <p:ph type="title"/>
          </p:nvPr>
        </p:nvSpPr>
        <p:spPr>
          <a:xfrm>
            <a:off x="714300" y="-61850"/>
            <a:ext cx="77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Datasets </a:t>
            </a:r>
            <a:endParaRPr/>
          </a:p>
        </p:txBody>
      </p:sp>
      <p:sp>
        <p:nvSpPr>
          <p:cNvPr id="798" name="Google Shape;798;g2397022c6fa_0_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9" name="Google Shape;799;g2397022c6fa_0_46"/>
          <p:cNvSpPr txBox="1"/>
          <p:nvPr/>
        </p:nvSpPr>
        <p:spPr>
          <a:xfrm>
            <a:off x="1505250" y="436495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300">
                <a:latin typeface="Proxima Nova"/>
                <a:ea typeface="Proxima Nova"/>
                <a:cs typeface="Proxima Nova"/>
                <a:sym typeface="Proxima Nova"/>
              </a:rPr>
              <a:t>Fig 19 : Final datasets   </a:t>
            </a:r>
            <a:endParaRPr b="1" i="1" sz="1300">
              <a:latin typeface="Proxima Nova"/>
              <a:ea typeface="Proxima Nova"/>
              <a:cs typeface="Proxima Nova"/>
              <a:sym typeface="Proxima Nova"/>
            </a:endParaRPr>
          </a:p>
        </p:txBody>
      </p:sp>
      <p:pic>
        <p:nvPicPr>
          <p:cNvPr id="800" name="Google Shape;800;g2397022c6fa_0_46"/>
          <p:cNvPicPr preferRelativeResize="0"/>
          <p:nvPr/>
        </p:nvPicPr>
        <p:blipFill rotWithShape="1">
          <a:blip r:embed="rId3">
            <a:alphaModFix/>
          </a:blip>
          <a:srcRect b="0" l="11621" r="0" t="0"/>
          <a:stretch/>
        </p:blipFill>
        <p:spPr>
          <a:xfrm>
            <a:off x="5541900" y="2855400"/>
            <a:ext cx="3417037" cy="1806900"/>
          </a:xfrm>
          <a:prstGeom prst="rect">
            <a:avLst/>
          </a:prstGeom>
          <a:noFill/>
          <a:ln>
            <a:noFill/>
          </a:ln>
        </p:spPr>
      </p:pic>
      <p:pic>
        <p:nvPicPr>
          <p:cNvPr id="801" name="Google Shape;801;g2397022c6fa_0_46"/>
          <p:cNvPicPr preferRelativeResize="0"/>
          <p:nvPr/>
        </p:nvPicPr>
        <p:blipFill rotWithShape="1">
          <a:blip r:embed="rId4">
            <a:alphaModFix/>
          </a:blip>
          <a:srcRect b="0" l="7140" r="0" t="0"/>
          <a:stretch/>
        </p:blipFill>
        <p:spPr>
          <a:xfrm>
            <a:off x="3810900" y="685400"/>
            <a:ext cx="5148025" cy="1806900"/>
          </a:xfrm>
          <a:prstGeom prst="rect">
            <a:avLst/>
          </a:prstGeom>
          <a:noFill/>
          <a:ln>
            <a:noFill/>
          </a:ln>
        </p:spPr>
      </p:pic>
      <p:pic>
        <p:nvPicPr>
          <p:cNvPr id="802" name="Google Shape;802;g2397022c6fa_0_46"/>
          <p:cNvPicPr preferRelativeResize="0"/>
          <p:nvPr/>
        </p:nvPicPr>
        <p:blipFill>
          <a:blip r:embed="rId5">
            <a:alphaModFix/>
          </a:blip>
          <a:stretch>
            <a:fillRect/>
          </a:stretch>
        </p:blipFill>
        <p:spPr>
          <a:xfrm>
            <a:off x="316190" y="1959925"/>
            <a:ext cx="3124200" cy="1447800"/>
          </a:xfrm>
          <a:prstGeom prst="rect">
            <a:avLst/>
          </a:prstGeom>
          <a:noFill/>
          <a:ln>
            <a:noFill/>
          </a:ln>
        </p:spPr>
      </p:pic>
      <p:sp>
        <p:nvSpPr>
          <p:cNvPr id="803" name="Google Shape;803;g2397022c6fa_0_46"/>
          <p:cNvSpPr txBox="1"/>
          <p:nvPr/>
        </p:nvSpPr>
        <p:spPr>
          <a:xfrm>
            <a:off x="378300" y="1480025"/>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latin typeface="Proxima Nova"/>
                <a:ea typeface="Proxima Nova"/>
                <a:cs typeface="Proxima Nova"/>
                <a:sym typeface="Proxima Nova"/>
              </a:rPr>
              <a:t>Emission dataset</a:t>
            </a:r>
            <a:endParaRPr b="1" i="1" sz="1300">
              <a:latin typeface="Proxima Nova"/>
              <a:ea typeface="Proxima Nova"/>
              <a:cs typeface="Proxima Nova"/>
              <a:sym typeface="Proxima Nova"/>
            </a:endParaRPr>
          </a:p>
        </p:txBody>
      </p:sp>
      <p:sp>
        <p:nvSpPr>
          <p:cNvPr id="804" name="Google Shape;804;g2397022c6fa_0_46"/>
          <p:cNvSpPr txBox="1"/>
          <p:nvPr/>
        </p:nvSpPr>
        <p:spPr>
          <a:xfrm>
            <a:off x="6017825" y="2468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latin typeface="Proxima Nova"/>
                <a:ea typeface="Proxima Nova"/>
                <a:cs typeface="Proxima Nova"/>
                <a:sym typeface="Proxima Nova"/>
              </a:rPr>
              <a:t>Vehicle </a:t>
            </a:r>
            <a:r>
              <a:rPr b="1" i="1" lang="en" sz="1300">
                <a:latin typeface="Proxima Nova"/>
                <a:ea typeface="Proxima Nova"/>
                <a:cs typeface="Proxima Nova"/>
                <a:sym typeface="Proxima Nova"/>
              </a:rPr>
              <a:t>dataset</a:t>
            </a:r>
            <a:endParaRPr b="1" i="1" sz="1300">
              <a:latin typeface="Proxima Nova"/>
              <a:ea typeface="Proxima Nova"/>
              <a:cs typeface="Proxima Nova"/>
              <a:sym typeface="Proxima Nova"/>
            </a:endParaRPr>
          </a:p>
        </p:txBody>
      </p:sp>
      <p:sp>
        <p:nvSpPr>
          <p:cNvPr id="805" name="Google Shape;805;g2397022c6fa_0_46"/>
          <p:cNvSpPr txBox="1"/>
          <p:nvPr/>
        </p:nvSpPr>
        <p:spPr>
          <a:xfrm>
            <a:off x="5958925" y="2498325"/>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latin typeface="Proxima Nova"/>
                <a:ea typeface="Proxima Nova"/>
                <a:cs typeface="Proxima Nova"/>
                <a:sym typeface="Proxima Nova"/>
              </a:rPr>
              <a:t>Population dataset</a:t>
            </a:r>
            <a:endParaRPr b="1" i="1" sz="1300">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2397022c6fa_0_32"/>
          <p:cNvSpPr txBox="1"/>
          <p:nvPr>
            <p:ph type="title"/>
          </p:nvPr>
        </p:nvSpPr>
        <p:spPr>
          <a:xfrm>
            <a:off x="0" y="165400"/>
            <a:ext cx="88767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Proxima Nova"/>
                <a:ea typeface="Proxima Nova"/>
                <a:cs typeface="Proxima Nova"/>
                <a:sym typeface="Proxima Nova"/>
              </a:rPr>
              <a:t>Merged Dataset (Emission + </a:t>
            </a:r>
            <a:endParaRPr b="1" sz="29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2900">
                <a:solidFill>
                  <a:schemeClr val="dk1"/>
                </a:solidFill>
                <a:latin typeface="Proxima Nova"/>
                <a:ea typeface="Proxima Nova"/>
                <a:cs typeface="Proxima Nova"/>
                <a:sym typeface="Proxima Nova"/>
              </a:rPr>
              <a:t>                                          Vehicle count +  Population) </a:t>
            </a:r>
            <a:endParaRPr b="1" sz="2500">
              <a:solidFill>
                <a:schemeClr val="dk1"/>
              </a:solidFill>
              <a:latin typeface="Proxima Nova"/>
              <a:ea typeface="Proxima Nova"/>
              <a:cs typeface="Proxima Nova"/>
              <a:sym typeface="Proxima Nova"/>
            </a:endParaRPr>
          </a:p>
        </p:txBody>
      </p:sp>
      <p:pic>
        <p:nvPicPr>
          <p:cNvPr id="811" name="Google Shape;811;g2397022c6fa_0_32"/>
          <p:cNvPicPr preferRelativeResize="0"/>
          <p:nvPr/>
        </p:nvPicPr>
        <p:blipFill>
          <a:blip r:embed="rId3">
            <a:alphaModFix/>
          </a:blip>
          <a:stretch>
            <a:fillRect/>
          </a:stretch>
        </p:blipFill>
        <p:spPr>
          <a:xfrm>
            <a:off x="178050" y="1564728"/>
            <a:ext cx="8520599" cy="2014047"/>
          </a:xfrm>
          <a:prstGeom prst="rect">
            <a:avLst/>
          </a:prstGeom>
          <a:noFill/>
          <a:ln>
            <a:noFill/>
          </a:ln>
        </p:spPr>
      </p:pic>
      <p:sp>
        <p:nvSpPr>
          <p:cNvPr id="812" name="Google Shape;812;g2397022c6fa_0_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3" name="Google Shape;813;g2397022c6fa_0_32"/>
          <p:cNvSpPr txBox="1"/>
          <p:nvPr/>
        </p:nvSpPr>
        <p:spPr>
          <a:xfrm>
            <a:off x="1505250" y="436495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300">
                <a:latin typeface="Proxima Nova"/>
                <a:ea typeface="Proxima Nova"/>
                <a:cs typeface="Proxima Nova"/>
                <a:sym typeface="Proxima Nova"/>
              </a:rPr>
              <a:t>Fig 20: Merged Dataset   </a:t>
            </a:r>
            <a:endParaRPr b="1" i="1" sz="13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23a7710d86d_0_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9" name="Google Shape;819;g23a7710d86d_0_17"/>
          <p:cNvSpPr txBox="1"/>
          <p:nvPr>
            <p:ph type="title"/>
          </p:nvPr>
        </p:nvSpPr>
        <p:spPr>
          <a:xfrm>
            <a:off x="226500" y="275775"/>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A</a:t>
            </a:r>
            <a:r>
              <a:rPr b="1" lang="en" sz="1600">
                <a:solidFill>
                  <a:schemeClr val="dk1"/>
                </a:solidFill>
                <a:latin typeface="Proxima Nova"/>
                <a:ea typeface="Proxima Nova"/>
                <a:cs typeface="Proxima Nova"/>
                <a:sym typeface="Proxima Nova"/>
              </a:rPr>
              <a:t>verage monthly  breakdown of  </a:t>
            </a:r>
            <a:r>
              <a:rPr lang="en" sz="1600">
                <a:solidFill>
                  <a:schemeClr val="dk1"/>
                </a:solidFill>
              </a:rPr>
              <a:t>NO₂</a:t>
            </a:r>
            <a:r>
              <a:rPr b="1" lang="en" sz="1600">
                <a:solidFill>
                  <a:schemeClr val="dk1"/>
                </a:solidFill>
                <a:latin typeface="Proxima Nova"/>
                <a:ea typeface="Proxima Nova"/>
                <a:cs typeface="Proxima Nova"/>
                <a:sym typeface="Proxima Nova"/>
              </a:rPr>
              <a:t> emission per borough  for  the period 2018-2021</a:t>
            </a:r>
            <a:endParaRPr/>
          </a:p>
        </p:txBody>
      </p:sp>
      <p:sp>
        <p:nvSpPr>
          <p:cNvPr id="820" name="Google Shape;820;g23a7710d86d_0_17"/>
          <p:cNvSpPr txBox="1"/>
          <p:nvPr/>
        </p:nvSpPr>
        <p:spPr>
          <a:xfrm>
            <a:off x="7160900" y="1569425"/>
            <a:ext cx="1793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  Observations:</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AutoNum type="arabicPeriod"/>
            </a:pPr>
            <a:r>
              <a:rPr lang="en" sz="1200"/>
              <a:t>W</a:t>
            </a:r>
            <a:r>
              <a:rPr lang="en" sz="1200"/>
              <a:t>estminster</a:t>
            </a:r>
            <a:r>
              <a:rPr lang="en" sz="1200"/>
              <a:t>, Wandsworth, Sutton &amp; Lambeth are with the highest pollution.</a:t>
            </a:r>
            <a:endParaRPr sz="1200"/>
          </a:p>
          <a:p>
            <a:pPr indent="-304800" lvl="0" marL="457200" rtl="0" algn="l">
              <a:spcBef>
                <a:spcPts val="0"/>
              </a:spcBef>
              <a:spcAft>
                <a:spcPts val="0"/>
              </a:spcAft>
              <a:buSzPts val="1200"/>
              <a:buAutoNum type="arabicPeriod"/>
            </a:pPr>
            <a:r>
              <a:rPr lang="en" sz="1200"/>
              <a:t>General trend of pollution dropping mid-year.</a:t>
            </a:r>
            <a:endParaRPr sz="1200"/>
          </a:p>
          <a:p>
            <a:pPr indent="-304800" lvl="0" marL="457200" rtl="0" algn="l">
              <a:spcBef>
                <a:spcPts val="0"/>
              </a:spcBef>
              <a:spcAft>
                <a:spcPts val="0"/>
              </a:spcAft>
              <a:buSzPts val="1200"/>
              <a:buAutoNum type="arabicPeriod"/>
            </a:pPr>
            <a:r>
              <a:rPr lang="en" sz="1200"/>
              <a:t>Substantial drop in </a:t>
            </a:r>
            <a:r>
              <a:rPr lang="en" sz="1200"/>
              <a:t>NO₂</a:t>
            </a:r>
            <a:r>
              <a:rPr lang="en" sz="1200"/>
              <a:t> from 2019 to 2020.</a:t>
            </a:r>
            <a:endParaRPr sz="1200"/>
          </a:p>
        </p:txBody>
      </p:sp>
      <p:sp>
        <p:nvSpPr>
          <p:cNvPr id="821" name="Google Shape;821;g23a7710d86d_0_17"/>
          <p:cNvSpPr txBox="1"/>
          <p:nvPr/>
        </p:nvSpPr>
        <p:spPr>
          <a:xfrm>
            <a:off x="1505250" y="4364950"/>
            <a:ext cx="36054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300">
                <a:latin typeface="Proxima Nova"/>
                <a:ea typeface="Proxima Nova"/>
                <a:cs typeface="Proxima Nova"/>
                <a:sym typeface="Proxima Nova"/>
              </a:rPr>
              <a:t>Fig 21: Average Monthly breakdown of </a:t>
            </a:r>
            <a:r>
              <a:rPr b="1" i="1" lang="en" sz="1300">
                <a:latin typeface="Proxima Nova"/>
                <a:ea typeface="Proxima Nova"/>
                <a:cs typeface="Proxima Nova"/>
                <a:sym typeface="Proxima Nova"/>
              </a:rPr>
              <a:t>NO₂</a:t>
            </a:r>
            <a:r>
              <a:rPr b="1" i="1" lang="en" sz="1300">
                <a:latin typeface="Proxima Nova"/>
                <a:ea typeface="Proxima Nova"/>
                <a:cs typeface="Proxima Nova"/>
                <a:sym typeface="Proxima Nova"/>
              </a:rPr>
              <a:t> emission per borough    </a:t>
            </a:r>
            <a:endParaRPr b="1" i="1" sz="1300">
              <a:latin typeface="Proxima Nova"/>
              <a:ea typeface="Proxima Nova"/>
              <a:cs typeface="Proxima Nova"/>
              <a:sym typeface="Proxima Nova"/>
            </a:endParaRPr>
          </a:p>
        </p:txBody>
      </p:sp>
      <p:pic>
        <p:nvPicPr>
          <p:cNvPr id="822" name="Google Shape;822;g23a7710d86d_0_17"/>
          <p:cNvPicPr preferRelativeResize="0"/>
          <p:nvPr/>
        </p:nvPicPr>
        <p:blipFill>
          <a:blip r:embed="rId3">
            <a:alphaModFix/>
          </a:blip>
          <a:stretch>
            <a:fillRect/>
          </a:stretch>
        </p:blipFill>
        <p:spPr>
          <a:xfrm>
            <a:off x="152400" y="995075"/>
            <a:ext cx="6843300" cy="3469375"/>
          </a:xfrm>
          <a:prstGeom prst="rect">
            <a:avLst/>
          </a:prstGeom>
          <a:noFill/>
          <a:ln>
            <a:noFill/>
          </a:ln>
        </p:spPr>
      </p:pic>
      <p:pic>
        <p:nvPicPr>
          <p:cNvPr id="823" name="Google Shape;823;g23a7710d86d_0_17" title="admp BQ1 tolu.mp3">
            <a:hlinkClick r:id="rId4"/>
          </p:cNvPr>
          <p:cNvPicPr preferRelativeResize="0"/>
          <p:nvPr/>
        </p:nvPicPr>
        <p:blipFill>
          <a:blip r:embed="rId5">
            <a:alphaModFix/>
          </a:blip>
          <a:stretch>
            <a:fillRect/>
          </a:stretch>
        </p:blipFill>
        <p:spPr>
          <a:xfrm>
            <a:off x="5263050" y="4677125"/>
            <a:ext cx="313975" cy="313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23a7710d86d_0_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9" name="Google Shape;829;g23a7710d86d_0_27"/>
          <p:cNvSpPr txBox="1"/>
          <p:nvPr>
            <p:ph type="title"/>
          </p:nvPr>
        </p:nvSpPr>
        <p:spPr>
          <a:xfrm>
            <a:off x="161325" y="143388"/>
            <a:ext cx="7715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1400">
                <a:solidFill>
                  <a:schemeClr val="dk1"/>
                </a:solidFill>
                <a:latin typeface="Proxima Nova"/>
                <a:ea typeface="Proxima Nova"/>
                <a:cs typeface="Proxima Nova"/>
                <a:sym typeface="Proxima Nova"/>
              </a:rPr>
              <a:t>V</a:t>
            </a:r>
            <a:r>
              <a:rPr b="1" lang="en" sz="1400">
                <a:solidFill>
                  <a:schemeClr val="dk1"/>
                </a:solidFill>
                <a:latin typeface="Proxima Nova"/>
                <a:ea typeface="Proxima Nova"/>
                <a:cs typeface="Proxima Nova"/>
                <a:sym typeface="Proxima Nova"/>
              </a:rPr>
              <a:t>ehicle counts and emissions per borough in 2020 compared to the previous year 2019, and what were the implications on the emission</a:t>
            </a:r>
            <a:endParaRPr sz="3400"/>
          </a:p>
        </p:txBody>
      </p:sp>
      <p:sp>
        <p:nvSpPr>
          <p:cNvPr id="830" name="Google Shape;830;g23a7710d86d_0_27"/>
          <p:cNvSpPr txBox="1"/>
          <p:nvPr/>
        </p:nvSpPr>
        <p:spPr>
          <a:xfrm>
            <a:off x="6131475" y="982925"/>
            <a:ext cx="2973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Observa</a:t>
            </a:r>
            <a:r>
              <a:rPr b="1" lang="en" sz="1200"/>
              <a:t>tions:</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AutoNum type="arabicPeriod"/>
            </a:pPr>
            <a:r>
              <a:rPr lang="en" sz="1200"/>
              <a:t>A dip in both Emission and Vehicle count from Feb to June, 1st COVID-19 lockdown period between 2019 &amp; 2020.</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Both emission and the vehicle count are  getting back to pre-pandemic levels from June 2020, as the lockdown restrictions are eased.</a:t>
            </a:r>
            <a:endParaRPr sz="1200"/>
          </a:p>
        </p:txBody>
      </p:sp>
      <p:pic>
        <p:nvPicPr>
          <p:cNvPr id="831" name="Google Shape;831;g23a7710d86d_0_27"/>
          <p:cNvPicPr preferRelativeResize="0"/>
          <p:nvPr/>
        </p:nvPicPr>
        <p:blipFill>
          <a:blip r:embed="rId3">
            <a:alphaModFix/>
          </a:blip>
          <a:stretch>
            <a:fillRect/>
          </a:stretch>
        </p:blipFill>
        <p:spPr>
          <a:xfrm>
            <a:off x="152400" y="868500"/>
            <a:ext cx="5856250" cy="4122600"/>
          </a:xfrm>
          <a:prstGeom prst="rect">
            <a:avLst/>
          </a:prstGeom>
          <a:noFill/>
          <a:ln>
            <a:noFill/>
          </a:ln>
        </p:spPr>
      </p:pic>
      <p:sp>
        <p:nvSpPr>
          <p:cNvPr id="832" name="Google Shape;832;g23a7710d86d_0_27"/>
          <p:cNvSpPr txBox="1"/>
          <p:nvPr/>
        </p:nvSpPr>
        <p:spPr>
          <a:xfrm>
            <a:off x="6118425" y="3774475"/>
            <a:ext cx="3000000" cy="585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300">
                <a:solidFill>
                  <a:schemeClr val="dk1"/>
                </a:solidFill>
                <a:latin typeface="Proxima Nova"/>
                <a:ea typeface="Proxima Nova"/>
                <a:cs typeface="Proxima Nova"/>
                <a:sym typeface="Proxima Nova"/>
              </a:rPr>
              <a:t>Fig 22: Vehicle count &amp; Emission per borough in 2020&amp;19</a:t>
            </a:r>
            <a:endParaRPr/>
          </a:p>
        </p:txBody>
      </p:sp>
      <p:pic>
        <p:nvPicPr>
          <p:cNvPr id="833" name="Google Shape;833;g23a7710d86d_0_27" title="admp BQ2 tolu.mp3">
            <a:hlinkClick r:id="rId4"/>
          </p:cNvPr>
          <p:cNvPicPr preferRelativeResize="0"/>
          <p:nvPr/>
        </p:nvPicPr>
        <p:blipFill>
          <a:blip r:embed="rId5">
            <a:alphaModFix/>
          </a:blip>
          <a:stretch>
            <a:fillRect/>
          </a:stretch>
        </p:blipFill>
        <p:spPr>
          <a:xfrm>
            <a:off x="6161050" y="4511875"/>
            <a:ext cx="457200" cy="45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23a7710d86d_0_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9" name="Google Shape;839;g23a7710d86d_0_46"/>
          <p:cNvSpPr txBox="1"/>
          <p:nvPr>
            <p:ph type="title"/>
          </p:nvPr>
        </p:nvSpPr>
        <p:spPr>
          <a:xfrm>
            <a:off x="180525" y="156175"/>
            <a:ext cx="77154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en" sz="1200">
                <a:solidFill>
                  <a:schemeClr val="dk1"/>
                </a:solidFill>
                <a:latin typeface="Proxima Nova"/>
                <a:ea typeface="Proxima Nova"/>
                <a:cs typeface="Proxima Nova"/>
                <a:sym typeface="Proxima Nova"/>
              </a:rPr>
              <a:t>  </a:t>
            </a:r>
            <a:r>
              <a:rPr b="1" lang="en" sz="2000">
                <a:solidFill>
                  <a:schemeClr val="dk1"/>
                </a:solidFill>
                <a:latin typeface="Proxima Nova"/>
                <a:ea typeface="Proxima Nova"/>
                <a:cs typeface="Proxima Nova"/>
                <a:sym typeface="Proxima Nova"/>
              </a:rPr>
              <a:t> Per capita </a:t>
            </a:r>
            <a:r>
              <a:rPr lang="en" sz="2000">
                <a:solidFill>
                  <a:schemeClr val="dk1"/>
                </a:solidFill>
              </a:rPr>
              <a:t>NO₂</a:t>
            </a:r>
            <a:r>
              <a:rPr b="1" lang="en" sz="2000">
                <a:solidFill>
                  <a:schemeClr val="dk1"/>
                </a:solidFill>
                <a:latin typeface="Proxima Nova"/>
                <a:ea typeface="Proxima Nova"/>
                <a:cs typeface="Proxima Nova"/>
                <a:sym typeface="Proxima Nova"/>
              </a:rPr>
              <a:t> </a:t>
            </a:r>
            <a:r>
              <a:rPr b="1" lang="en" sz="2000">
                <a:solidFill>
                  <a:schemeClr val="dk1"/>
                </a:solidFill>
                <a:latin typeface="Proxima Nova"/>
                <a:ea typeface="Proxima Nova"/>
                <a:cs typeface="Proxima Nova"/>
                <a:sym typeface="Proxima Nova"/>
              </a:rPr>
              <a:t>emission</a:t>
            </a:r>
            <a:r>
              <a:rPr b="1" lang="en" sz="2000">
                <a:solidFill>
                  <a:schemeClr val="dk1"/>
                </a:solidFill>
                <a:latin typeface="Proxima Nova"/>
                <a:ea typeface="Proxima Nova"/>
                <a:cs typeface="Proxima Nova"/>
                <a:sym typeface="Proxima Nova"/>
              </a:rPr>
              <a:t> for 2018-21</a:t>
            </a:r>
            <a:endParaRPr b="1" sz="2000">
              <a:solidFill>
                <a:schemeClr val="dk1"/>
              </a:solidFill>
              <a:latin typeface="Proxima Nova"/>
              <a:ea typeface="Proxima Nova"/>
              <a:cs typeface="Proxima Nova"/>
              <a:sym typeface="Proxima Nova"/>
            </a:endParaRPr>
          </a:p>
        </p:txBody>
      </p:sp>
      <p:pic>
        <p:nvPicPr>
          <p:cNvPr id="840" name="Google Shape;840;g23a7710d86d_0_46"/>
          <p:cNvPicPr preferRelativeResize="0"/>
          <p:nvPr/>
        </p:nvPicPr>
        <p:blipFill rotWithShape="1">
          <a:blip r:embed="rId3">
            <a:alphaModFix/>
          </a:blip>
          <a:srcRect b="12686" l="3642" r="0" t="0"/>
          <a:stretch/>
        </p:blipFill>
        <p:spPr>
          <a:xfrm>
            <a:off x="76200" y="909650"/>
            <a:ext cx="7254573" cy="3672374"/>
          </a:xfrm>
          <a:prstGeom prst="rect">
            <a:avLst/>
          </a:prstGeom>
          <a:noFill/>
          <a:ln>
            <a:noFill/>
          </a:ln>
        </p:spPr>
      </p:pic>
      <p:sp>
        <p:nvSpPr>
          <p:cNvPr id="841" name="Google Shape;841;g23a7710d86d_0_46"/>
          <p:cNvSpPr txBox="1"/>
          <p:nvPr/>
        </p:nvSpPr>
        <p:spPr>
          <a:xfrm>
            <a:off x="7066800" y="1095425"/>
            <a:ext cx="20772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Observations:</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AutoNum type="arabicPeriod"/>
            </a:pPr>
            <a:r>
              <a:rPr lang="en" sz="1200"/>
              <a:t>City of London borough looks like an anomaly because of the low population present there.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Kingston U</a:t>
            </a:r>
            <a:r>
              <a:rPr lang="en" sz="1200"/>
              <a:t>pon Thames</a:t>
            </a:r>
            <a:r>
              <a:rPr lang="en" sz="1200"/>
              <a:t> has the highest emission per person, followed by W</a:t>
            </a:r>
            <a:r>
              <a:rPr lang="en" sz="1200"/>
              <a:t>estminster</a:t>
            </a:r>
            <a:r>
              <a:rPr lang="en" sz="1200"/>
              <a:t>. </a:t>
            </a:r>
            <a:endParaRPr sz="1200"/>
          </a:p>
        </p:txBody>
      </p:sp>
      <p:sp>
        <p:nvSpPr>
          <p:cNvPr id="842" name="Google Shape;842;g23a7710d86d_0_46"/>
          <p:cNvSpPr txBox="1"/>
          <p:nvPr/>
        </p:nvSpPr>
        <p:spPr>
          <a:xfrm>
            <a:off x="2725500" y="4749850"/>
            <a:ext cx="3693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solidFill>
                  <a:schemeClr val="dk1"/>
                </a:solidFill>
                <a:latin typeface="Proxima Nova"/>
                <a:ea typeface="Proxima Nova"/>
                <a:cs typeface="Proxima Nova"/>
                <a:sym typeface="Proxima Nova"/>
              </a:rPr>
              <a:t>Fig 23: Per Capita </a:t>
            </a:r>
            <a:r>
              <a:rPr b="1" i="1" lang="en" sz="1200">
                <a:solidFill>
                  <a:schemeClr val="dk1"/>
                </a:solidFill>
                <a:latin typeface="Proxima Nova"/>
                <a:ea typeface="Proxima Nova"/>
                <a:cs typeface="Proxima Nova"/>
                <a:sym typeface="Proxima Nova"/>
              </a:rPr>
              <a:t>NO₂</a:t>
            </a:r>
            <a:r>
              <a:rPr b="1" i="1" lang="en" sz="1200">
                <a:solidFill>
                  <a:schemeClr val="dk1"/>
                </a:solidFill>
                <a:latin typeface="Proxima Nova"/>
                <a:ea typeface="Proxima Nova"/>
                <a:cs typeface="Proxima Nova"/>
                <a:sym typeface="Proxima Nova"/>
              </a:rPr>
              <a:t> emission for 2018-21</a:t>
            </a:r>
            <a:endParaRPr sz="1300"/>
          </a:p>
        </p:txBody>
      </p:sp>
      <p:pic>
        <p:nvPicPr>
          <p:cNvPr id="843" name="Google Shape;843;g23a7710d86d_0_46" title="admp BQ3 tolu.mp3">
            <a:hlinkClick r:id="rId4"/>
          </p:cNvPr>
          <p:cNvPicPr preferRelativeResize="0"/>
          <p:nvPr/>
        </p:nvPicPr>
        <p:blipFill>
          <a:blip r:embed="rId5">
            <a:alphaModFix/>
          </a:blip>
          <a:stretch>
            <a:fillRect/>
          </a:stretch>
        </p:blipFill>
        <p:spPr>
          <a:xfrm>
            <a:off x="7406973" y="3720900"/>
            <a:ext cx="457200" cy="45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23a7710d86d_0_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g23a7710d86d_0_56"/>
          <p:cNvSpPr txBox="1"/>
          <p:nvPr>
            <p:ph type="title"/>
          </p:nvPr>
        </p:nvSpPr>
        <p:spPr>
          <a:xfrm>
            <a:off x="714300" y="124300"/>
            <a:ext cx="77154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en" sz="1200">
                <a:solidFill>
                  <a:schemeClr val="dk1"/>
                </a:solidFill>
                <a:latin typeface="Proxima Nova"/>
                <a:ea typeface="Proxima Nova"/>
                <a:cs typeface="Proxima Nova"/>
                <a:sym typeface="Proxima Nova"/>
              </a:rPr>
              <a:t>     </a:t>
            </a:r>
            <a:r>
              <a:rPr b="1" lang="en" sz="1500">
                <a:solidFill>
                  <a:schemeClr val="dk1"/>
                </a:solidFill>
                <a:latin typeface="Proxima Nova"/>
                <a:ea typeface="Proxima Nova"/>
                <a:cs typeface="Proxima Nova"/>
                <a:sym typeface="Proxima Nova"/>
              </a:rPr>
              <a:t>Average annual </a:t>
            </a:r>
            <a:r>
              <a:rPr lang="en" sz="1500">
                <a:solidFill>
                  <a:schemeClr val="dk1"/>
                </a:solidFill>
              </a:rPr>
              <a:t>NO₂</a:t>
            </a:r>
            <a:r>
              <a:rPr b="1" lang="en" sz="1500">
                <a:solidFill>
                  <a:schemeClr val="dk1"/>
                </a:solidFill>
                <a:latin typeface="Proxima Nova"/>
                <a:ea typeface="Proxima Nova"/>
                <a:cs typeface="Proxima Nova"/>
                <a:sym typeface="Proxima Nova"/>
              </a:rPr>
              <a:t> emission per vehicle in each borough for the period 2018-2021</a:t>
            </a:r>
            <a:endParaRPr sz="3500"/>
          </a:p>
        </p:txBody>
      </p:sp>
      <p:pic>
        <p:nvPicPr>
          <p:cNvPr id="850" name="Google Shape;850;g23a7710d86d_0_56"/>
          <p:cNvPicPr preferRelativeResize="0"/>
          <p:nvPr/>
        </p:nvPicPr>
        <p:blipFill>
          <a:blip r:embed="rId3">
            <a:alphaModFix/>
          </a:blip>
          <a:stretch>
            <a:fillRect/>
          </a:stretch>
        </p:blipFill>
        <p:spPr>
          <a:xfrm>
            <a:off x="-1" y="819150"/>
            <a:ext cx="7602249" cy="3723374"/>
          </a:xfrm>
          <a:prstGeom prst="rect">
            <a:avLst/>
          </a:prstGeom>
          <a:noFill/>
          <a:ln>
            <a:noFill/>
          </a:ln>
        </p:spPr>
      </p:pic>
      <p:sp>
        <p:nvSpPr>
          <p:cNvPr id="851" name="Google Shape;851;g23a7710d86d_0_56"/>
          <p:cNvSpPr txBox="1"/>
          <p:nvPr/>
        </p:nvSpPr>
        <p:spPr>
          <a:xfrm>
            <a:off x="7121775" y="738075"/>
            <a:ext cx="18024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Inter Medium"/>
              <a:buChar char="●"/>
            </a:pPr>
            <a:r>
              <a:rPr lang="en" sz="1200"/>
              <a:t>Most boroughs show </a:t>
            </a:r>
            <a:r>
              <a:rPr b="1" lang="en" sz="1200"/>
              <a:t>slight</a:t>
            </a:r>
            <a:r>
              <a:rPr b="1" lang="en" sz="1200"/>
              <a:t> decrease</a:t>
            </a:r>
            <a:r>
              <a:rPr lang="en" sz="1200"/>
              <a:t> in average </a:t>
            </a:r>
            <a:r>
              <a:rPr lang="en" sz="1200"/>
              <a:t>NO₂</a:t>
            </a:r>
            <a:r>
              <a:rPr lang="en" sz="1200"/>
              <a:t> per vehicle.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Font typeface="Inter Medium"/>
              <a:buChar char="●"/>
            </a:pPr>
            <a:r>
              <a:rPr lang="en" sz="1200"/>
              <a:t>Difference between 2019 &amp; 2020 is less noticeable in normalised - suggests </a:t>
            </a:r>
            <a:r>
              <a:rPr b="1" lang="en" sz="1200"/>
              <a:t>possible correlation</a:t>
            </a:r>
            <a:r>
              <a:rPr lang="en" sz="1200"/>
              <a:t> </a:t>
            </a:r>
            <a:endParaRPr sz="1200"/>
          </a:p>
        </p:txBody>
      </p:sp>
      <p:sp>
        <p:nvSpPr>
          <p:cNvPr id="852" name="Google Shape;852;g23a7710d86d_0_56"/>
          <p:cNvSpPr txBox="1"/>
          <p:nvPr/>
        </p:nvSpPr>
        <p:spPr>
          <a:xfrm>
            <a:off x="1599925" y="4749850"/>
            <a:ext cx="60024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solidFill>
                  <a:schemeClr val="dk1"/>
                </a:solidFill>
                <a:latin typeface="Proxima Nova"/>
                <a:ea typeface="Proxima Nova"/>
                <a:cs typeface="Proxima Nova"/>
                <a:sym typeface="Proxima Nova"/>
              </a:rPr>
              <a:t>Fig 24: Average annual </a:t>
            </a:r>
            <a:r>
              <a:rPr b="1" i="1" lang="en" sz="1200">
                <a:solidFill>
                  <a:schemeClr val="dk1"/>
                </a:solidFill>
                <a:latin typeface="Proxima Nova"/>
                <a:ea typeface="Proxima Nova"/>
                <a:cs typeface="Proxima Nova"/>
                <a:sym typeface="Proxima Nova"/>
              </a:rPr>
              <a:t>NO₂</a:t>
            </a:r>
            <a:r>
              <a:rPr b="1" i="1" lang="en" sz="1200">
                <a:solidFill>
                  <a:schemeClr val="dk1"/>
                </a:solidFill>
                <a:latin typeface="Proxima Nova"/>
                <a:ea typeface="Proxima Nova"/>
                <a:cs typeface="Proxima Nova"/>
                <a:sym typeface="Proxima Nova"/>
              </a:rPr>
              <a:t> per vehicle in each borough 2018-21</a:t>
            </a:r>
            <a:endParaRPr sz="1300"/>
          </a:p>
        </p:txBody>
      </p:sp>
      <p:pic>
        <p:nvPicPr>
          <p:cNvPr id="853" name="Google Shape;853;g23a7710d86d_0_56" title="admp BQ4 tolu.mp3">
            <a:hlinkClick r:id="rId4"/>
          </p:cNvPr>
          <p:cNvPicPr preferRelativeResize="0"/>
          <p:nvPr/>
        </p:nvPicPr>
        <p:blipFill>
          <a:blip r:embed="rId5">
            <a:alphaModFix/>
          </a:blip>
          <a:stretch>
            <a:fillRect/>
          </a:stretch>
        </p:blipFill>
        <p:spPr>
          <a:xfrm>
            <a:off x="7754648" y="3552675"/>
            <a:ext cx="457200" cy="45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23a7710d86d_0_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9" name="Google Shape;859;g23a7710d86d_0_109"/>
          <p:cNvSpPr txBox="1"/>
          <p:nvPr>
            <p:ph type="title"/>
          </p:nvPr>
        </p:nvSpPr>
        <p:spPr>
          <a:xfrm>
            <a:off x="714300" y="71875"/>
            <a:ext cx="77154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en" sz="1400">
                <a:solidFill>
                  <a:schemeClr val="dk1"/>
                </a:solidFill>
                <a:latin typeface="Proxima Nova"/>
                <a:ea typeface="Proxima Nova"/>
                <a:cs typeface="Proxima Nova"/>
                <a:sym typeface="Proxima Nova"/>
              </a:rPr>
              <a:t>Re</a:t>
            </a:r>
            <a:r>
              <a:rPr b="1" lang="en" sz="1400">
                <a:solidFill>
                  <a:schemeClr val="dk1"/>
                </a:solidFill>
                <a:latin typeface="Proxima Nova"/>
                <a:ea typeface="Proxima Nova"/>
                <a:cs typeface="Proxima Nova"/>
                <a:sym typeface="Proxima Nova"/>
              </a:rPr>
              <a:t>lationship between vehicle count, </a:t>
            </a:r>
            <a:r>
              <a:rPr lang="en" sz="1400">
                <a:solidFill>
                  <a:schemeClr val="dk1"/>
                </a:solidFill>
              </a:rPr>
              <a:t>NO₂</a:t>
            </a:r>
            <a:r>
              <a:rPr b="1" lang="en" sz="1400">
                <a:solidFill>
                  <a:schemeClr val="dk1"/>
                </a:solidFill>
                <a:latin typeface="Proxima Nova"/>
                <a:ea typeface="Proxima Nova"/>
                <a:cs typeface="Proxima Nova"/>
                <a:sym typeface="Proxima Nova"/>
              </a:rPr>
              <a:t> and time/hour of the day for the period 2018-2021</a:t>
            </a:r>
            <a:endParaRPr sz="1400"/>
          </a:p>
        </p:txBody>
      </p:sp>
      <p:pic>
        <p:nvPicPr>
          <p:cNvPr id="860" name="Google Shape;860;g23a7710d86d_0_109"/>
          <p:cNvPicPr preferRelativeResize="0"/>
          <p:nvPr/>
        </p:nvPicPr>
        <p:blipFill>
          <a:blip r:embed="rId3">
            <a:alphaModFix/>
          </a:blip>
          <a:stretch>
            <a:fillRect/>
          </a:stretch>
        </p:blipFill>
        <p:spPr>
          <a:xfrm>
            <a:off x="0" y="598875"/>
            <a:ext cx="7111899" cy="3932750"/>
          </a:xfrm>
          <a:prstGeom prst="rect">
            <a:avLst/>
          </a:prstGeom>
          <a:noFill/>
          <a:ln>
            <a:noFill/>
          </a:ln>
        </p:spPr>
      </p:pic>
      <p:sp>
        <p:nvSpPr>
          <p:cNvPr id="861" name="Google Shape;861;g23a7710d86d_0_109"/>
          <p:cNvSpPr txBox="1"/>
          <p:nvPr/>
        </p:nvSpPr>
        <p:spPr>
          <a:xfrm>
            <a:off x="7090650" y="982500"/>
            <a:ext cx="2077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Observation:</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AutoNum type="arabicPeriod"/>
            </a:pPr>
            <a:r>
              <a:rPr lang="en" sz="1200"/>
              <a:t>Similar trends in both vehicles and emission.</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AutoNum type="arabicPeriod"/>
            </a:pPr>
            <a:r>
              <a:rPr lang="en" sz="1200"/>
              <a:t>Confirms the relation between the number of vehicles on road and the emission</a:t>
            </a:r>
            <a:endParaRPr sz="1200"/>
          </a:p>
        </p:txBody>
      </p:sp>
      <p:sp>
        <p:nvSpPr>
          <p:cNvPr id="862" name="Google Shape;862;g23a7710d86d_0_109"/>
          <p:cNvSpPr txBox="1"/>
          <p:nvPr/>
        </p:nvSpPr>
        <p:spPr>
          <a:xfrm>
            <a:off x="1448300" y="4749850"/>
            <a:ext cx="55401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100">
                <a:solidFill>
                  <a:schemeClr val="dk1"/>
                </a:solidFill>
                <a:latin typeface="Proxima Nova"/>
                <a:ea typeface="Proxima Nova"/>
                <a:cs typeface="Proxima Nova"/>
                <a:sym typeface="Proxima Nova"/>
              </a:rPr>
              <a:t>Fig 25: Relationship between vehicle count,NO₂ and hour of the day for 2018-</a:t>
            </a:r>
            <a:r>
              <a:rPr b="1" i="1" lang="en" sz="1200">
                <a:solidFill>
                  <a:schemeClr val="dk1"/>
                </a:solidFill>
                <a:latin typeface="Proxima Nova"/>
                <a:ea typeface="Proxima Nova"/>
                <a:cs typeface="Proxima Nova"/>
                <a:sym typeface="Proxima Nova"/>
              </a:rPr>
              <a:t>21</a:t>
            </a:r>
            <a:endParaRPr sz="1300"/>
          </a:p>
        </p:txBody>
      </p:sp>
      <p:pic>
        <p:nvPicPr>
          <p:cNvPr id="863" name="Google Shape;863;g23a7710d86d_0_109" title="amp BQ5 tolu.mp3">
            <a:hlinkClick r:id="rId4"/>
          </p:cNvPr>
          <p:cNvPicPr preferRelativeResize="0"/>
          <p:nvPr/>
        </p:nvPicPr>
        <p:blipFill>
          <a:blip r:embed="rId5">
            <a:alphaModFix/>
          </a:blip>
          <a:stretch>
            <a:fillRect/>
          </a:stretch>
        </p:blipFill>
        <p:spPr>
          <a:xfrm>
            <a:off x="7264299" y="3166800"/>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
          <p:cNvSpPr txBox="1"/>
          <p:nvPr>
            <p:ph type="title"/>
          </p:nvPr>
        </p:nvSpPr>
        <p:spPr>
          <a:xfrm>
            <a:off x="2535300" y="76200"/>
            <a:ext cx="4073400" cy="5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Aims &amp; Objectives </a:t>
            </a:r>
            <a:endParaRPr>
              <a:solidFill>
                <a:schemeClr val="dk1"/>
              </a:solidFill>
            </a:endParaRPr>
          </a:p>
          <a:p>
            <a:pPr indent="0" lvl="0" marL="0" rtl="0" algn="l">
              <a:lnSpc>
                <a:spcPct val="100000"/>
              </a:lnSpc>
              <a:spcBef>
                <a:spcPts val="0"/>
              </a:spcBef>
              <a:spcAft>
                <a:spcPts val="0"/>
              </a:spcAft>
              <a:buSzPts val="3200"/>
              <a:buNone/>
            </a:pPr>
            <a:r>
              <a:t/>
            </a:r>
            <a:endParaRPr/>
          </a:p>
        </p:txBody>
      </p:sp>
      <p:sp>
        <p:nvSpPr>
          <p:cNvPr id="474" name="Google Shape;474;p8"/>
          <p:cNvSpPr txBox="1"/>
          <p:nvPr/>
        </p:nvSpPr>
        <p:spPr>
          <a:xfrm>
            <a:off x="326100" y="1017150"/>
            <a:ext cx="8491800" cy="31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Aims</a:t>
            </a:r>
            <a:r>
              <a:rPr lang="en" sz="1200">
                <a:solidFill>
                  <a:schemeClr val="dk1"/>
                </a:solidFill>
              </a:rPr>
              <a:t>: </a:t>
            </a:r>
            <a:endParaRPr sz="1200">
              <a:solidFill>
                <a:schemeClr val="dk1"/>
              </a:solidFill>
            </a:endParaRPr>
          </a:p>
          <a:p>
            <a:pPr indent="-304800" lvl="0" marL="457200" rtl="0" algn="l">
              <a:lnSpc>
                <a:spcPct val="115000"/>
              </a:lnSpc>
              <a:spcBef>
                <a:spcPts val="1200"/>
              </a:spcBef>
              <a:spcAft>
                <a:spcPts val="0"/>
              </a:spcAft>
              <a:buClr>
                <a:schemeClr val="dk1"/>
              </a:buClr>
              <a:buSzPts val="1200"/>
              <a:buFont typeface="Arial"/>
              <a:buChar char="●"/>
            </a:pPr>
            <a:r>
              <a:rPr lang="en" sz="1200">
                <a:solidFill>
                  <a:schemeClr val="dk1"/>
                </a:solidFill>
              </a:rPr>
              <a:t>To encourage  Londoners to transit from non renewable fuel powered vehicles to Electric vehicles (EVs), this will reduce NO₂ emissions from road transport.</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Increase public awareness on the benefits of green transportation practices among the people of London</a:t>
            </a:r>
            <a:endParaRPr sz="1200">
              <a:solidFill>
                <a:schemeClr val="dk1"/>
              </a:solidFill>
            </a:endParaRPr>
          </a:p>
          <a:p>
            <a:pPr indent="0" lvl="0" marL="0" rtl="0" algn="l">
              <a:lnSpc>
                <a:spcPct val="115000"/>
              </a:lnSpc>
              <a:spcBef>
                <a:spcPts val="1200"/>
              </a:spcBef>
              <a:spcAft>
                <a:spcPts val="0"/>
              </a:spcAft>
              <a:buNone/>
            </a:pPr>
            <a:r>
              <a:rPr b="1" lang="en" sz="1200">
                <a:solidFill>
                  <a:srgbClr val="191919"/>
                </a:solidFill>
              </a:rPr>
              <a:t>Objectives</a:t>
            </a:r>
            <a:r>
              <a:rPr lang="en" sz="1200">
                <a:solidFill>
                  <a:srgbClr val="191919"/>
                </a:solidFill>
              </a:rPr>
              <a:t>: </a:t>
            </a:r>
            <a:endParaRPr sz="1200">
              <a:solidFill>
                <a:srgbClr val="191919"/>
              </a:solidFill>
            </a:endParaRPr>
          </a:p>
          <a:p>
            <a:pPr indent="-304800" lvl="0" marL="457200" rtl="0" algn="l">
              <a:lnSpc>
                <a:spcPct val="115000"/>
              </a:lnSpc>
              <a:spcBef>
                <a:spcPts val="1200"/>
              </a:spcBef>
              <a:spcAft>
                <a:spcPts val="0"/>
              </a:spcAft>
              <a:buClr>
                <a:schemeClr val="dk1"/>
              </a:buClr>
              <a:buSzPts val="1200"/>
              <a:buFont typeface="Arial"/>
              <a:buChar char="●"/>
            </a:pPr>
            <a:r>
              <a:rPr lang="en" sz="1200">
                <a:solidFill>
                  <a:schemeClr val="dk1"/>
                </a:solidFill>
              </a:rPr>
              <a:t>To improve the air quality in London by adopting  EV’s that produce close to zero emissions  </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To reduce  both dependence on fossil fuels  and UK government’s expenditure on fuel  importation </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To establish a comprehensive and  sustainable eco-friendly transport system in London</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Reduce  harmful emissions associated with ICE  vehicles which contributes to respiratory and cardiovascular diseases </a:t>
            </a:r>
            <a:endParaRPr sz="1200">
              <a:solidFill>
                <a:schemeClr val="dk1"/>
              </a:solidFill>
            </a:endParaRPr>
          </a:p>
          <a:p>
            <a:pPr indent="0" lvl="0" marL="0" rtl="0" algn="l">
              <a:spcBef>
                <a:spcPts val="1200"/>
              </a:spcBef>
              <a:spcAft>
                <a:spcPts val="0"/>
              </a:spcAft>
              <a:buNone/>
            </a:pPr>
            <a:r>
              <a:t/>
            </a:r>
            <a:endParaRPr sz="1200"/>
          </a:p>
        </p:txBody>
      </p:sp>
      <p:sp>
        <p:nvSpPr>
          <p:cNvPr id="475" name="Google Shape;47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6" name="Google Shape;476;p8" title="Slide4.mp3">
            <a:hlinkClick r:id="rId3"/>
          </p:cNvPr>
          <p:cNvPicPr preferRelativeResize="0"/>
          <p:nvPr/>
        </p:nvPicPr>
        <p:blipFill>
          <a:blip r:embed="rId4">
            <a:alphaModFix/>
          </a:blip>
          <a:stretch>
            <a:fillRect/>
          </a:stretch>
        </p:blipFill>
        <p:spPr>
          <a:xfrm>
            <a:off x="1621950" y="4232100"/>
            <a:ext cx="457200" cy="457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23ab58f3bde_6_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9" name="Google Shape;869;g23ab58f3bde_6_10"/>
          <p:cNvSpPr txBox="1"/>
          <p:nvPr/>
        </p:nvSpPr>
        <p:spPr>
          <a:xfrm>
            <a:off x="392750" y="113750"/>
            <a:ext cx="203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anrope ExtraBold"/>
                <a:ea typeface="Manrope ExtraBold"/>
                <a:cs typeface="Manrope ExtraBold"/>
                <a:sym typeface="Manrope ExtraBold"/>
              </a:rPr>
              <a:t>Conclusions</a:t>
            </a:r>
            <a:endParaRPr sz="1800">
              <a:latin typeface="Manrope ExtraBold"/>
              <a:ea typeface="Manrope ExtraBold"/>
              <a:cs typeface="Manrope ExtraBold"/>
              <a:sym typeface="Manrope ExtraBold"/>
            </a:endParaRPr>
          </a:p>
        </p:txBody>
      </p:sp>
      <p:sp>
        <p:nvSpPr>
          <p:cNvPr id="870" name="Google Shape;870;g23ab58f3bde_6_10"/>
          <p:cNvSpPr txBox="1"/>
          <p:nvPr/>
        </p:nvSpPr>
        <p:spPr>
          <a:xfrm>
            <a:off x="486300" y="1159225"/>
            <a:ext cx="81714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analysis done for this project highly suggests that London's vehicles do contribute to the presence of </a:t>
            </a:r>
            <a:r>
              <a:rPr lang="en" sz="1200"/>
              <a:t>NO₂</a:t>
            </a:r>
            <a:r>
              <a:rPr lang="en" sz="1200"/>
              <a:t> in the atmosphere. Although there are regulations in place to control vehicle emissions in London, the air quality remains alarmingly poor, which contributes to almost 48,000 fatalities annually </a:t>
            </a:r>
            <a:r>
              <a:rPr lang="en" sz="1200">
                <a:solidFill>
                  <a:srgbClr val="222222"/>
                </a:solidFill>
              </a:rPr>
              <a:t>(</a:t>
            </a:r>
            <a:r>
              <a:rPr i="1" lang="en" sz="1200">
                <a:solidFill>
                  <a:srgbClr val="222222"/>
                </a:solidFill>
              </a:rPr>
              <a:t>Holgate, 2017</a:t>
            </a:r>
            <a:r>
              <a:rPr lang="en" sz="1200">
                <a:solidFill>
                  <a:srgbClr val="222222"/>
                </a:solidFill>
              </a:rPr>
              <a:t>)</a:t>
            </a:r>
            <a:endParaRPr sz="1200">
              <a:solidFill>
                <a:srgbClr val="222222"/>
              </a:solidFill>
            </a:endParaRPr>
          </a:p>
          <a:p>
            <a:pPr indent="0" lvl="0" marL="0" rtl="0" algn="l">
              <a:spcBef>
                <a:spcPts val="0"/>
              </a:spcBef>
              <a:spcAft>
                <a:spcPts val="0"/>
              </a:spcAft>
              <a:buNone/>
            </a:pPr>
            <a:r>
              <a:t/>
            </a:r>
            <a:endParaRPr sz="1200">
              <a:solidFill>
                <a:srgbClr val="222222"/>
              </a:solidFill>
            </a:endParaRPr>
          </a:p>
          <a:p>
            <a:pPr indent="0" lvl="0" marL="0" rtl="0" algn="l">
              <a:spcBef>
                <a:spcPts val="0"/>
              </a:spcBef>
              <a:spcAft>
                <a:spcPts val="0"/>
              </a:spcAft>
              <a:buNone/>
            </a:pPr>
            <a:r>
              <a:rPr lang="en" sz="1200"/>
              <a:t>This indicates that </a:t>
            </a:r>
            <a:r>
              <a:rPr b="1" lang="en" sz="1200"/>
              <a:t>further initiatives are required</a:t>
            </a:r>
            <a:r>
              <a:rPr lang="en" sz="1200"/>
              <a:t> to reduce emission levels.</a:t>
            </a:r>
            <a:endParaRPr sz="1200"/>
          </a:p>
          <a:p>
            <a:pPr indent="0" lvl="0" marL="0" rtl="0" algn="l">
              <a:spcBef>
                <a:spcPts val="0"/>
              </a:spcBef>
              <a:spcAft>
                <a:spcPts val="0"/>
              </a:spcAft>
              <a:buNone/>
            </a:pPr>
            <a:r>
              <a:rPr lang="en" sz="1200"/>
              <a:t>The introduction of Electric Vehicles will have a positive impact on the environment, since  they  have close to zero emissions and along with the measures already in place will bring down emission from vehicles at a rapid pace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 encourage a cleaner, better, and more sustainable future for all, where people can live without having to compromise on their health or the environment, this pilot initiative can be mirrored in other cities throughout the UK. The adoption of EVs can be phased in, beginning in the boroughs with the highest </a:t>
            </a:r>
            <a:r>
              <a:rPr lang="en" sz="1200"/>
              <a:t>NO₂</a:t>
            </a:r>
            <a:r>
              <a:rPr lang="en" sz="1200"/>
              <a:t> concentration per capita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871" name="Google Shape;871;g23ab58f3bde_6_10" title="conclusions.mp3">
            <a:hlinkClick r:id="rId3"/>
          </p:cNvPr>
          <p:cNvPicPr preferRelativeResize="0"/>
          <p:nvPr/>
        </p:nvPicPr>
        <p:blipFill>
          <a:blip r:embed="rId4">
            <a:alphaModFix/>
          </a:blip>
          <a:stretch>
            <a:fillRect/>
          </a:stretch>
        </p:blipFill>
        <p:spPr>
          <a:xfrm>
            <a:off x="2580650" y="152400"/>
            <a:ext cx="457200" cy="457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23a3379470c_3_102"/>
          <p:cNvSpPr txBox="1"/>
          <p:nvPr>
            <p:ph type="title"/>
          </p:nvPr>
        </p:nvSpPr>
        <p:spPr>
          <a:xfrm>
            <a:off x="714175" y="542625"/>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877" name="Google Shape;877;g23a3379470c_3_102"/>
          <p:cNvSpPr txBox="1"/>
          <p:nvPr>
            <p:ph idx="1" type="subTitle"/>
          </p:nvPr>
        </p:nvSpPr>
        <p:spPr>
          <a:xfrm>
            <a:off x="714175" y="1205575"/>
            <a:ext cx="7715400" cy="2935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Introduce electric vehicles in a </a:t>
            </a:r>
            <a:r>
              <a:rPr b="1" lang="en"/>
              <a:t>phased</a:t>
            </a:r>
            <a:r>
              <a:rPr b="1" lang="en"/>
              <a:t> manner</a:t>
            </a:r>
            <a:r>
              <a:rPr lang="en"/>
              <a:t> starting with public transportation in the boroughs with highest per capita emission, like </a:t>
            </a:r>
            <a:r>
              <a:rPr lang="en"/>
              <a:t>Westminster</a:t>
            </a:r>
            <a:r>
              <a:rPr lang="en"/>
              <a:t>, Kingston Upon Thames, Sutton.</a:t>
            </a:r>
            <a:endParaRPr/>
          </a:p>
          <a:p>
            <a:pPr indent="-304800" lvl="0" marL="457200" rtl="0" algn="l">
              <a:lnSpc>
                <a:spcPct val="115000"/>
              </a:lnSpc>
              <a:spcBef>
                <a:spcPts val="0"/>
              </a:spcBef>
              <a:spcAft>
                <a:spcPts val="0"/>
              </a:spcAft>
              <a:buSzPts val="1200"/>
              <a:buChar char="●"/>
            </a:pPr>
            <a:r>
              <a:rPr lang="en"/>
              <a:t>Promote</a:t>
            </a:r>
            <a:r>
              <a:rPr lang="en"/>
              <a:t> the </a:t>
            </a:r>
            <a:r>
              <a:rPr b="1" lang="en"/>
              <a:t>use of public transportation</a:t>
            </a:r>
            <a:r>
              <a:rPr lang="en"/>
              <a:t> during rush hours to lower the amount of cars on the road during </a:t>
            </a:r>
            <a:r>
              <a:rPr lang="en"/>
              <a:t>rush hour</a:t>
            </a:r>
            <a:r>
              <a:rPr lang="en"/>
              <a:t>, which is when they make up the bulk of all vehicles on the road. (</a:t>
            </a:r>
            <a:r>
              <a:rPr i="1" lang="en"/>
              <a:t>Appendix 2</a:t>
            </a:r>
            <a:r>
              <a:rPr lang="en"/>
              <a:t>)</a:t>
            </a:r>
            <a:endParaRPr/>
          </a:p>
          <a:p>
            <a:pPr indent="-304800" lvl="0" marL="457200" rtl="0" algn="l">
              <a:lnSpc>
                <a:spcPct val="115000"/>
              </a:lnSpc>
              <a:spcBef>
                <a:spcPts val="0"/>
              </a:spcBef>
              <a:spcAft>
                <a:spcPts val="0"/>
              </a:spcAft>
              <a:buSzPts val="1200"/>
              <a:buChar char="●"/>
            </a:pPr>
            <a:r>
              <a:rPr lang="en"/>
              <a:t>A comprehensive </a:t>
            </a:r>
            <a:r>
              <a:rPr b="1" lang="en"/>
              <a:t>purchase incentive plan</a:t>
            </a:r>
            <a:r>
              <a:rPr lang="en"/>
              <a:t> for zero emission commercial vehicles.</a:t>
            </a:r>
            <a:endParaRPr/>
          </a:p>
          <a:p>
            <a:pPr indent="-304800" lvl="0" marL="457200" rtl="0" algn="l">
              <a:lnSpc>
                <a:spcPct val="115000"/>
              </a:lnSpc>
              <a:spcBef>
                <a:spcPts val="0"/>
              </a:spcBef>
              <a:spcAft>
                <a:spcPts val="0"/>
              </a:spcAft>
              <a:buSzPts val="1200"/>
              <a:buChar char="●"/>
            </a:pPr>
            <a:r>
              <a:rPr lang="en"/>
              <a:t>Invest in building better electric charging stations infrastructure, especially in boroughs with high per capita emission.</a:t>
            </a:r>
            <a:endParaRPr/>
          </a:p>
          <a:p>
            <a:pPr indent="-304800" lvl="0" marL="457200" rtl="0" algn="l">
              <a:lnSpc>
                <a:spcPct val="115000"/>
              </a:lnSpc>
              <a:spcBef>
                <a:spcPts val="0"/>
              </a:spcBef>
              <a:spcAft>
                <a:spcPts val="0"/>
              </a:spcAft>
              <a:buSzPts val="1200"/>
              <a:buChar char="●"/>
            </a:pPr>
            <a:r>
              <a:rPr lang="en"/>
              <a:t>Provide </a:t>
            </a:r>
            <a:r>
              <a:rPr b="1" lang="en"/>
              <a:t>tax benefits</a:t>
            </a:r>
            <a:r>
              <a:rPr lang="en"/>
              <a:t> and </a:t>
            </a:r>
            <a:r>
              <a:rPr b="1" lang="en"/>
              <a:t>purchase incentives </a:t>
            </a:r>
            <a:r>
              <a:rPr lang="en"/>
              <a:t>for electric vehicles users in London Boroughs.</a:t>
            </a:r>
            <a:endParaRPr/>
          </a:p>
          <a:p>
            <a:pPr indent="-304800" lvl="0" marL="457200" rtl="0" algn="l">
              <a:lnSpc>
                <a:spcPct val="115000"/>
              </a:lnSpc>
              <a:spcBef>
                <a:spcPts val="0"/>
              </a:spcBef>
              <a:spcAft>
                <a:spcPts val="0"/>
              </a:spcAft>
              <a:buSzPts val="1200"/>
              <a:buChar char="●"/>
            </a:pPr>
            <a:r>
              <a:rPr b="1" lang="en"/>
              <a:t>Promote public awareness</a:t>
            </a:r>
            <a:r>
              <a:rPr lang="en"/>
              <a:t> about the harmful effects of </a:t>
            </a:r>
            <a:r>
              <a:rPr lang="en"/>
              <a:t>NO₂</a:t>
            </a:r>
            <a:r>
              <a:rPr lang="en"/>
              <a:t> to humans and environment.</a:t>
            </a:r>
            <a:endParaRPr/>
          </a:p>
          <a:p>
            <a:pPr indent="-304800" lvl="0" marL="457200" rtl="0" algn="l">
              <a:lnSpc>
                <a:spcPct val="115000"/>
              </a:lnSpc>
              <a:spcBef>
                <a:spcPts val="0"/>
              </a:spcBef>
              <a:spcAft>
                <a:spcPts val="0"/>
              </a:spcAft>
              <a:buSzPts val="1200"/>
              <a:buChar char="●"/>
            </a:pPr>
            <a:r>
              <a:rPr lang="en"/>
              <a:t>Promote more renewable electricity generating sources.</a:t>
            </a:r>
            <a:endParaRPr/>
          </a:p>
          <a:p>
            <a:pPr indent="-304800" lvl="0" marL="457200" rtl="0" algn="l">
              <a:lnSpc>
                <a:spcPct val="115000"/>
              </a:lnSpc>
              <a:spcBef>
                <a:spcPts val="0"/>
              </a:spcBef>
              <a:spcAft>
                <a:spcPts val="0"/>
              </a:spcAft>
              <a:buSzPts val="1200"/>
              <a:buChar char="●"/>
            </a:pPr>
            <a:r>
              <a:rPr lang="en"/>
              <a:t>Install </a:t>
            </a:r>
            <a:r>
              <a:rPr b="1" lang="en"/>
              <a:t>more monitoring sites</a:t>
            </a:r>
            <a:r>
              <a:rPr lang="en"/>
              <a:t> in each borough to capture </a:t>
            </a:r>
            <a:r>
              <a:rPr lang="en"/>
              <a:t>NO₂</a:t>
            </a:r>
            <a:r>
              <a:rPr lang="en"/>
              <a:t> to get more precise insights.</a:t>
            </a:r>
            <a:endParaRPr/>
          </a:p>
        </p:txBody>
      </p:sp>
      <p:sp>
        <p:nvSpPr>
          <p:cNvPr id="878" name="Google Shape;878;g23a3379470c_3_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9" name="Google Shape;879;g23a3379470c_3_102" title="recommendations.mp3">
            <a:hlinkClick r:id="rId3"/>
          </p:cNvPr>
          <p:cNvPicPr preferRelativeResize="0"/>
          <p:nvPr/>
        </p:nvPicPr>
        <p:blipFill>
          <a:blip r:embed="rId4">
            <a:alphaModFix/>
          </a:blip>
          <a:stretch>
            <a:fillRect/>
          </a:stretch>
        </p:blipFill>
        <p:spPr>
          <a:xfrm>
            <a:off x="6613850" y="4020075"/>
            <a:ext cx="457200" cy="457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g23a3379470c_3_96"/>
          <p:cNvSpPr txBox="1"/>
          <p:nvPr>
            <p:ph type="title"/>
          </p:nvPr>
        </p:nvSpPr>
        <p:spPr>
          <a:xfrm>
            <a:off x="714175" y="542625"/>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885" name="Google Shape;885;g23a3379470c_3_96"/>
          <p:cNvSpPr txBox="1"/>
          <p:nvPr>
            <p:ph idx="1" type="subTitle"/>
          </p:nvPr>
        </p:nvSpPr>
        <p:spPr>
          <a:xfrm>
            <a:off x="714175" y="1354400"/>
            <a:ext cx="7715400" cy="3544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NO₂</a:t>
            </a:r>
            <a:r>
              <a:rPr baseline="-25000" lang="en"/>
              <a:t> </a:t>
            </a:r>
            <a:r>
              <a:rPr lang="en"/>
              <a:t>Data not available for few boroughs as not all monitoring sites capture </a:t>
            </a:r>
            <a:r>
              <a:rPr lang="en"/>
              <a:t>NO₂</a:t>
            </a:r>
            <a:r>
              <a:rPr lang="en"/>
              <a:t>.</a:t>
            </a:r>
            <a:endParaRPr/>
          </a:p>
          <a:p>
            <a:pPr indent="-304800" lvl="0" marL="457200" rtl="0" algn="l">
              <a:spcBef>
                <a:spcPts val="0"/>
              </a:spcBef>
              <a:spcAft>
                <a:spcPts val="0"/>
              </a:spcAft>
              <a:buSzPts val="1200"/>
              <a:buChar char="●"/>
            </a:pPr>
            <a:r>
              <a:rPr lang="en"/>
              <a:t>Other explanatory variables responsible for </a:t>
            </a:r>
            <a:r>
              <a:rPr lang="en"/>
              <a:t>NO₂</a:t>
            </a:r>
            <a:r>
              <a:rPr lang="en"/>
              <a:t> levels</a:t>
            </a:r>
            <a:endParaRPr/>
          </a:p>
          <a:p>
            <a:pPr indent="-304800" lvl="1" marL="914400" rtl="0" algn="l">
              <a:spcBef>
                <a:spcPts val="0"/>
              </a:spcBef>
              <a:spcAft>
                <a:spcPts val="0"/>
              </a:spcAft>
              <a:buSzPts val="1200"/>
              <a:buChar char="○"/>
            </a:pPr>
            <a:r>
              <a:rPr lang="en" sz="1200"/>
              <a:t>Correlation ≠ Causation</a:t>
            </a:r>
            <a:endParaRPr sz="1200"/>
          </a:p>
          <a:p>
            <a:pPr indent="-304800" lvl="0" marL="457200" rtl="0" algn="l">
              <a:spcBef>
                <a:spcPts val="0"/>
              </a:spcBef>
              <a:spcAft>
                <a:spcPts val="0"/>
              </a:spcAft>
              <a:buSzPts val="1200"/>
              <a:buChar char="●"/>
            </a:pPr>
            <a:r>
              <a:rPr lang="en"/>
              <a:t>Population not </a:t>
            </a:r>
            <a:r>
              <a:rPr lang="en"/>
              <a:t>representative</a:t>
            </a:r>
            <a:r>
              <a:rPr lang="en"/>
              <a:t> of all those that visit the borough (</a:t>
            </a:r>
            <a:r>
              <a:rPr i="1" lang="en"/>
              <a:t>Viz.</a:t>
            </a:r>
            <a:r>
              <a:rPr i="1" lang="en"/>
              <a:t> City of London</a:t>
            </a:r>
            <a:r>
              <a:rPr lang="en"/>
              <a:t>)</a:t>
            </a:r>
            <a:endParaRPr/>
          </a:p>
          <a:p>
            <a:pPr indent="-304800" lvl="0" marL="457200" rtl="0" algn="l">
              <a:spcBef>
                <a:spcPts val="0"/>
              </a:spcBef>
              <a:spcAft>
                <a:spcPts val="0"/>
              </a:spcAft>
              <a:buSzPts val="1200"/>
              <a:buChar char="●"/>
            </a:pPr>
            <a:r>
              <a:rPr lang="en"/>
              <a:t>Vehicle count and </a:t>
            </a:r>
            <a:r>
              <a:rPr lang="en"/>
              <a:t>NO₂</a:t>
            </a:r>
            <a:r>
              <a:rPr lang="en"/>
              <a:t> monitoring sites not located at the same point within borough </a:t>
            </a:r>
            <a:endParaRPr/>
          </a:p>
          <a:p>
            <a:pPr indent="-304800" lvl="1" marL="914400" rtl="0" algn="l">
              <a:spcBef>
                <a:spcPts val="0"/>
              </a:spcBef>
              <a:spcAft>
                <a:spcPts val="0"/>
              </a:spcAft>
              <a:buSzPts val="1200"/>
              <a:buChar char="○"/>
            </a:pPr>
            <a:r>
              <a:rPr lang="en" sz="1200"/>
              <a:t>Site may not be representative of borough as a whole</a:t>
            </a:r>
            <a:endParaRPr sz="1200"/>
          </a:p>
          <a:p>
            <a:pPr indent="-304800" lvl="0" marL="457200" rtl="0" algn="l">
              <a:spcBef>
                <a:spcPts val="0"/>
              </a:spcBef>
              <a:spcAft>
                <a:spcPts val="0"/>
              </a:spcAft>
              <a:buSzPts val="1200"/>
              <a:buChar char="●"/>
            </a:pPr>
            <a:r>
              <a:rPr lang="en"/>
              <a:t>No data available on NO₂ emission for each type of vehicle</a:t>
            </a:r>
            <a:endParaRPr/>
          </a:p>
          <a:p>
            <a:pPr indent="-304800" lvl="1" marL="914400" rtl="0" algn="l">
              <a:spcBef>
                <a:spcPts val="0"/>
              </a:spcBef>
              <a:spcAft>
                <a:spcPts val="0"/>
              </a:spcAft>
              <a:buSzPts val="1200"/>
              <a:buChar char="○"/>
            </a:pPr>
            <a:r>
              <a:rPr lang="en" sz="1200"/>
              <a:t>Cannot conclude which vehicle type are most polluting</a:t>
            </a:r>
            <a:endParaRPr sz="1200"/>
          </a:p>
          <a:p>
            <a:pPr indent="-304800" lvl="0" marL="457200" rtl="0" algn="l">
              <a:spcBef>
                <a:spcPts val="0"/>
              </a:spcBef>
              <a:spcAft>
                <a:spcPts val="0"/>
              </a:spcAft>
              <a:buSzPts val="1200"/>
              <a:buChar char="●"/>
            </a:pPr>
            <a:r>
              <a:rPr lang="en"/>
              <a:t>No data available to distinguish between the number of  electric and non-electric vehicles in our vehicle_dataset.</a:t>
            </a:r>
            <a:endParaRPr/>
          </a:p>
          <a:p>
            <a:pPr indent="-304800" lvl="1" marL="914400" rtl="0" algn="l">
              <a:spcBef>
                <a:spcPts val="0"/>
              </a:spcBef>
              <a:spcAft>
                <a:spcPts val="0"/>
              </a:spcAft>
              <a:buSzPts val="1200"/>
              <a:buChar char="○"/>
            </a:pPr>
            <a:r>
              <a:rPr lang="en" sz="1200"/>
              <a:t>Assumption that most are still combustion engine powered vehicles</a:t>
            </a:r>
            <a:endParaRPr sz="1200"/>
          </a:p>
          <a:p>
            <a:pPr indent="0" lvl="0" marL="457200" rtl="0" algn="l">
              <a:spcBef>
                <a:spcPts val="0"/>
              </a:spcBef>
              <a:spcAft>
                <a:spcPts val="0"/>
              </a:spcAft>
              <a:buNone/>
            </a:pPr>
            <a:r>
              <a:t/>
            </a:r>
            <a:endParaRPr sz="2400"/>
          </a:p>
        </p:txBody>
      </p:sp>
      <p:sp>
        <p:nvSpPr>
          <p:cNvPr id="886" name="Google Shape;886;g23a3379470c_3_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7" name="Google Shape;887;g23a3379470c_3_96" title="limitations.mp3">
            <a:hlinkClick r:id="rId3"/>
          </p:cNvPr>
          <p:cNvPicPr preferRelativeResize="0"/>
          <p:nvPr/>
        </p:nvPicPr>
        <p:blipFill>
          <a:blip r:embed="rId4">
            <a:alphaModFix/>
          </a:blip>
          <a:stretch>
            <a:fillRect/>
          </a:stretch>
        </p:blipFill>
        <p:spPr>
          <a:xfrm>
            <a:off x="6345575" y="3674700"/>
            <a:ext cx="237825" cy="237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23a7710d86d_3_47"/>
          <p:cNvSpPr txBox="1"/>
          <p:nvPr>
            <p:ph type="title"/>
          </p:nvPr>
        </p:nvSpPr>
        <p:spPr>
          <a:xfrm>
            <a:off x="714175" y="542625"/>
            <a:ext cx="771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893" name="Google Shape;893;g23a7710d86d_3_47"/>
          <p:cNvSpPr txBox="1"/>
          <p:nvPr>
            <p:ph idx="1" type="subTitle"/>
          </p:nvPr>
        </p:nvSpPr>
        <p:spPr>
          <a:xfrm>
            <a:off x="714175" y="1205575"/>
            <a:ext cx="7715400" cy="28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Items Included:</a:t>
            </a:r>
            <a:endParaRPr/>
          </a:p>
          <a:p>
            <a:pPr indent="457200" lvl="0" marL="457200" rtl="0" algn="l">
              <a:spcBef>
                <a:spcPts val="0"/>
              </a:spcBef>
              <a:spcAft>
                <a:spcPts val="0"/>
              </a:spcAft>
              <a:buNone/>
            </a:pPr>
            <a:r>
              <a:rPr lang="en"/>
              <a:t>1: Team Members Roles &amp; Justification</a:t>
            </a:r>
            <a:endParaRPr/>
          </a:p>
          <a:p>
            <a:pPr indent="457200" lvl="0" marL="457200" rtl="0" algn="l">
              <a:spcBef>
                <a:spcPts val="0"/>
              </a:spcBef>
              <a:spcAft>
                <a:spcPts val="0"/>
              </a:spcAft>
              <a:buNone/>
            </a:pPr>
            <a:r>
              <a:rPr lang="en"/>
              <a:t>2: Hourly average </a:t>
            </a:r>
            <a:r>
              <a:rPr lang="en"/>
              <a:t>NO₂</a:t>
            </a:r>
            <a:r>
              <a:rPr lang="en"/>
              <a:t> emission of vehicles by type per borough</a:t>
            </a:r>
            <a:endParaRPr/>
          </a:p>
          <a:p>
            <a:pPr indent="457200" lvl="0" marL="457200" rtl="0" algn="l">
              <a:spcBef>
                <a:spcPts val="0"/>
              </a:spcBef>
              <a:spcAft>
                <a:spcPts val="0"/>
              </a:spcAft>
              <a:buNone/>
            </a:pPr>
            <a:r>
              <a:rPr lang="en"/>
              <a:t>3.Fields </a:t>
            </a:r>
            <a:r>
              <a:rPr lang="en"/>
              <a:t>available</a:t>
            </a:r>
            <a:r>
              <a:rPr lang="en"/>
              <a:t> in the datasets</a:t>
            </a:r>
            <a:endParaRPr/>
          </a:p>
          <a:p>
            <a:pPr indent="457200" lvl="0" marL="457200" rtl="0" algn="l">
              <a:spcBef>
                <a:spcPts val="0"/>
              </a:spcBef>
              <a:spcAft>
                <a:spcPts val="0"/>
              </a:spcAft>
              <a:buNone/>
            </a:pPr>
            <a:r>
              <a:rPr lang="en"/>
              <a:t>4. Packages &amp; Functions</a:t>
            </a:r>
            <a:endParaRPr/>
          </a:p>
          <a:p>
            <a:pPr indent="457200" lvl="0" marL="457200" rtl="0" algn="l">
              <a:spcBef>
                <a:spcPts val="0"/>
              </a:spcBef>
              <a:spcAft>
                <a:spcPts val="0"/>
              </a:spcAft>
              <a:buNone/>
            </a:pPr>
            <a:r>
              <a:rPr lang="en"/>
              <a:t>5. Code of execution</a:t>
            </a:r>
            <a:endParaRPr/>
          </a:p>
          <a:p>
            <a:pPr indent="457200" lvl="0" marL="457200" rtl="0" algn="l">
              <a:spcBef>
                <a:spcPts val="0"/>
              </a:spcBef>
              <a:spcAft>
                <a:spcPts val="0"/>
              </a:spcAft>
              <a:buNone/>
            </a:pPr>
            <a:r>
              <a:rPr lang="en"/>
              <a:t>6. </a:t>
            </a:r>
            <a:r>
              <a:rPr lang="en"/>
              <a:t>Staging</a:t>
            </a:r>
            <a:r>
              <a:rPr lang="en"/>
              <a:t> Process</a:t>
            </a:r>
            <a:endParaRPr/>
          </a:p>
          <a:p>
            <a:pPr indent="0" lvl="0" marL="0" rtl="0" algn="l">
              <a:spcBef>
                <a:spcPts val="0"/>
              </a:spcBef>
              <a:spcAft>
                <a:spcPts val="0"/>
              </a:spcAft>
              <a:buNone/>
            </a:pPr>
            <a:r>
              <a:t/>
            </a:r>
            <a:endParaRPr/>
          </a:p>
        </p:txBody>
      </p:sp>
      <p:sp>
        <p:nvSpPr>
          <p:cNvPr id="894" name="Google Shape;894;g23a7710d86d_3_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23a7710d86d_0_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0" name="Google Shape;900;g23a7710d86d_0_147"/>
          <p:cNvSpPr txBox="1"/>
          <p:nvPr>
            <p:ph type="title"/>
          </p:nvPr>
        </p:nvSpPr>
        <p:spPr>
          <a:xfrm>
            <a:off x="247000" y="-47550"/>
            <a:ext cx="7715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
              <a:t>REFERENCES </a:t>
            </a:r>
            <a:endParaRPr/>
          </a:p>
        </p:txBody>
      </p:sp>
      <p:sp>
        <p:nvSpPr>
          <p:cNvPr id="901" name="Google Shape;901;g23a7710d86d_0_147"/>
          <p:cNvSpPr txBox="1"/>
          <p:nvPr/>
        </p:nvSpPr>
        <p:spPr>
          <a:xfrm>
            <a:off x="0" y="633250"/>
            <a:ext cx="9144000" cy="411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sz="1100">
                <a:solidFill>
                  <a:schemeClr val="dk1"/>
                </a:solidFill>
              </a:rPr>
              <a:t>Andridge, R., &amp; Little, R. J. A. (2010). A Review of Hot Deck Imputation for Survey Non-response. </a:t>
            </a:r>
            <a:r>
              <a:rPr b="1" i="1" lang="en" sz="1100">
                <a:solidFill>
                  <a:schemeClr val="dk1"/>
                </a:solidFill>
              </a:rPr>
              <a:t>International Statistical Review</a:t>
            </a:r>
            <a:r>
              <a:rPr b="1" lang="en" sz="1100">
                <a:solidFill>
                  <a:schemeClr val="dk1"/>
                </a:solidFill>
              </a:rPr>
              <a:t>, </a:t>
            </a:r>
            <a:r>
              <a:rPr b="1" i="1" lang="en" sz="1100">
                <a:solidFill>
                  <a:schemeClr val="dk1"/>
                </a:solidFill>
              </a:rPr>
              <a:t>78</a:t>
            </a:r>
            <a:r>
              <a:rPr b="1" lang="en" sz="1100">
                <a:solidFill>
                  <a:schemeClr val="dk1"/>
                </a:solidFill>
              </a:rPr>
              <a:t>(1), 40–64.</a:t>
            </a:r>
            <a:r>
              <a:rPr b="1" lang="en" sz="1100">
                <a:solidFill>
                  <a:schemeClr val="dk1"/>
                </a:solidFill>
                <a:uFill>
                  <a:noFill/>
                </a:uFill>
                <a:hlinkClick r:id="rId3">
                  <a:extLst>
                    <a:ext uri="{A12FA001-AC4F-418D-AE19-62706E023703}">
                      <ahyp:hlinkClr val="tx"/>
                    </a:ext>
                  </a:extLst>
                </a:hlinkClick>
              </a:rPr>
              <a:t> </a:t>
            </a:r>
            <a:r>
              <a:rPr b="1" lang="en" sz="1100" u="sng">
                <a:solidFill>
                  <a:schemeClr val="hlink"/>
                </a:solidFill>
                <a:hlinkClick r:id="rId4"/>
              </a:rPr>
              <a:t>https://doi.org/10.1111/j.1751-5823.2010.00103.x</a:t>
            </a:r>
            <a:endParaRPr b="1" sz="1100" u="sng">
              <a:solidFill>
                <a:schemeClr val="hlink"/>
              </a:solidFill>
            </a:endParaRPr>
          </a:p>
          <a:p>
            <a:pPr indent="0" lvl="0" marL="0" rtl="0" algn="ctr">
              <a:lnSpc>
                <a:spcPct val="115000"/>
              </a:lnSpc>
              <a:spcBef>
                <a:spcPts val="1200"/>
              </a:spcBef>
              <a:spcAft>
                <a:spcPts val="0"/>
              </a:spcAft>
              <a:buNone/>
            </a:pPr>
            <a:r>
              <a:rPr b="1" lang="en" sz="1100">
                <a:solidFill>
                  <a:schemeClr val="dk1"/>
                </a:solidFill>
              </a:rPr>
              <a:t>Department of Environment, Food &amp; Rural Affairs,</a:t>
            </a:r>
            <a:r>
              <a:rPr b="1" i="1" lang="en" sz="1100">
                <a:solidFill>
                  <a:schemeClr val="dk1"/>
                </a:solidFill>
              </a:rPr>
              <a:t> Public Health(2017)</a:t>
            </a:r>
            <a:r>
              <a:rPr b="1" i="1" lang="en" sz="1100">
                <a:solidFill>
                  <a:schemeClr val="dk1"/>
                </a:solidFill>
                <a:uFill>
                  <a:noFill/>
                </a:uFill>
                <a:hlinkClick r:id="rId5">
                  <a:extLst>
                    <a:ext uri="{A12FA001-AC4F-418D-AE19-62706E023703}">
                      <ahyp:hlinkClr val="tx"/>
                    </a:ext>
                  </a:extLst>
                </a:hlinkClick>
              </a:rPr>
              <a:t> </a:t>
            </a:r>
            <a:r>
              <a:rPr b="1" lang="en" sz="1100" u="sng">
                <a:solidFill>
                  <a:schemeClr val="hlink"/>
                </a:solidFill>
                <a:hlinkClick r:id="rId6"/>
              </a:rPr>
              <a:t>https://laqm.defra.gov.uk/air-quality/guidance/public-health/</a:t>
            </a:r>
            <a:r>
              <a:rPr b="1" lang="en" sz="1100">
                <a:solidFill>
                  <a:schemeClr val="dk1"/>
                </a:solidFill>
              </a:rPr>
              <a:t> </a:t>
            </a:r>
            <a:endParaRPr b="1" sz="1100">
              <a:solidFill>
                <a:schemeClr val="dk1"/>
              </a:solidFill>
            </a:endParaRPr>
          </a:p>
          <a:p>
            <a:pPr indent="0" lvl="0" marL="0" rtl="0" algn="ctr">
              <a:lnSpc>
                <a:spcPct val="115000"/>
              </a:lnSpc>
              <a:spcBef>
                <a:spcPts val="1200"/>
              </a:spcBef>
              <a:spcAft>
                <a:spcPts val="0"/>
              </a:spcAft>
              <a:buNone/>
            </a:pPr>
            <a:r>
              <a:rPr b="1" lang="en" sz="1100">
                <a:solidFill>
                  <a:schemeClr val="dk1"/>
                </a:solidFill>
              </a:rPr>
              <a:t>Hawkins, T. R., Singh, B., Majeau‐Bettez, G., &amp; Strømman, A. H. (2013). Comparative environmental life cycle assessment of conventional and electric vehicles.</a:t>
            </a:r>
            <a:r>
              <a:rPr b="1" i="1" lang="en" sz="1100">
                <a:solidFill>
                  <a:schemeClr val="dk1"/>
                </a:solidFill>
              </a:rPr>
              <a:t> Journal of Industrial Ecology, 17</a:t>
            </a:r>
            <a:r>
              <a:rPr b="1" lang="en" sz="1100">
                <a:solidFill>
                  <a:schemeClr val="dk1"/>
                </a:solidFill>
              </a:rPr>
              <a:t>(1), 53-64.</a:t>
            </a:r>
            <a:endParaRPr b="1" sz="1100">
              <a:solidFill>
                <a:schemeClr val="dk1"/>
              </a:solidFill>
            </a:endParaRPr>
          </a:p>
          <a:p>
            <a:pPr indent="0" lvl="0" marL="0" rtl="0" algn="ctr">
              <a:lnSpc>
                <a:spcPct val="115000"/>
              </a:lnSpc>
              <a:spcBef>
                <a:spcPts val="1200"/>
              </a:spcBef>
              <a:spcAft>
                <a:spcPts val="0"/>
              </a:spcAft>
              <a:buNone/>
            </a:pPr>
            <a:r>
              <a:rPr b="1" lang="en" sz="1100">
                <a:solidFill>
                  <a:schemeClr val="dk1"/>
                </a:solidFill>
              </a:rPr>
              <a:t>Holgate, S. T. (2017). ‘Every breath we take: the lifelong impact of air pollution’ – a call for action. </a:t>
            </a:r>
            <a:r>
              <a:rPr b="1" i="1" lang="en" sz="1100">
                <a:solidFill>
                  <a:schemeClr val="dk1"/>
                </a:solidFill>
              </a:rPr>
              <a:t>Clinical Medicine</a:t>
            </a:r>
            <a:r>
              <a:rPr b="1" lang="en" sz="1100">
                <a:solidFill>
                  <a:schemeClr val="dk1"/>
                </a:solidFill>
              </a:rPr>
              <a:t>, </a:t>
            </a:r>
            <a:r>
              <a:rPr b="1" i="1" lang="en" sz="1100">
                <a:solidFill>
                  <a:schemeClr val="dk1"/>
                </a:solidFill>
              </a:rPr>
              <a:t>17</a:t>
            </a:r>
            <a:r>
              <a:rPr b="1" lang="en" sz="1100">
                <a:solidFill>
                  <a:schemeClr val="dk1"/>
                </a:solidFill>
              </a:rPr>
              <a:t>(1), 8–12.</a:t>
            </a:r>
            <a:r>
              <a:rPr b="1" lang="en" sz="1100">
                <a:solidFill>
                  <a:schemeClr val="dk1"/>
                </a:solidFill>
                <a:uFill>
                  <a:noFill/>
                </a:uFill>
                <a:hlinkClick r:id="rId7">
                  <a:extLst>
                    <a:ext uri="{A12FA001-AC4F-418D-AE19-62706E023703}">
                      <ahyp:hlinkClr val="tx"/>
                    </a:ext>
                  </a:extLst>
                </a:hlinkClick>
              </a:rPr>
              <a:t> </a:t>
            </a:r>
            <a:r>
              <a:rPr b="1" lang="en" sz="1100" u="sng">
                <a:solidFill>
                  <a:schemeClr val="hlink"/>
                </a:solidFill>
                <a:hlinkClick r:id="rId8"/>
              </a:rPr>
              <a:t>https://doi.org/10.7861/clinmedicine.17-1-8</a:t>
            </a:r>
            <a:endParaRPr b="1" sz="1100" u="sng">
              <a:solidFill>
                <a:schemeClr val="hlink"/>
              </a:solidFill>
            </a:endParaRPr>
          </a:p>
          <a:p>
            <a:pPr indent="0" lvl="0" marL="0" rtl="0" algn="ctr">
              <a:lnSpc>
                <a:spcPct val="115000"/>
              </a:lnSpc>
              <a:spcBef>
                <a:spcPts val="1200"/>
              </a:spcBef>
              <a:spcAft>
                <a:spcPts val="0"/>
              </a:spcAft>
              <a:buNone/>
            </a:pPr>
            <a:r>
              <a:rPr b="1" lang="en" sz="1100">
                <a:solidFill>
                  <a:schemeClr val="dk1"/>
                </a:solidFill>
              </a:rPr>
              <a:t>London Councils(2019)</a:t>
            </a:r>
            <a:r>
              <a:rPr b="1" i="1" lang="en" sz="1100">
                <a:solidFill>
                  <a:schemeClr val="dk1"/>
                </a:solidFill>
              </a:rPr>
              <a:t>Air Quality  Polling ,</a:t>
            </a:r>
            <a:r>
              <a:rPr b="1" lang="en" sz="1100" u="sng">
                <a:solidFill>
                  <a:schemeClr val="hlink"/>
                </a:solidFill>
                <a:hlinkClick r:id="rId9"/>
              </a:rPr>
              <a:t>London Councils</a:t>
            </a:r>
            <a:r>
              <a:rPr b="1" lang="en" sz="1100">
                <a:solidFill>
                  <a:schemeClr val="dk1"/>
                </a:solidFill>
              </a:rPr>
              <a:t>,</a:t>
            </a:r>
            <a:r>
              <a:rPr b="1" lang="en" sz="1100">
                <a:solidFill>
                  <a:schemeClr val="dk1"/>
                </a:solidFill>
                <a:uFill>
                  <a:noFill/>
                </a:uFill>
                <a:hlinkClick r:id="rId10">
                  <a:extLst>
                    <a:ext uri="{A12FA001-AC4F-418D-AE19-62706E023703}">
                      <ahyp:hlinkClr val="tx"/>
                    </a:ext>
                  </a:extLst>
                </a:hlinkClick>
              </a:rPr>
              <a:t> </a:t>
            </a:r>
            <a:r>
              <a:rPr b="1" lang="en" sz="1100" u="sng">
                <a:solidFill>
                  <a:schemeClr val="hlink"/>
                </a:solidFill>
                <a:hlinkClick r:id="rId11"/>
              </a:rPr>
              <a:t>https://www.londoncouncils.gov.uk/our-key-themes/environment/air-quality-london/air-quality-public-polling/2019-air-quality-polling</a:t>
            </a:r>
            <a:endParaRPr b="1" sz="1100" u="sng">
              <a:solidFill>
                <a:schemeClr val="hlink"/>
              </a:solidFill>
            </a:endParaRPr>
          </a:p>
          <a:p>
            <a:pPr indent="0" lvl="0" marL="0" rtl="0" algn="ctr">
              <a:lnSpc>
                <a:spcPct val="115000"/>
              </a:lnSpc>
              <a:spcBef>
                <a:spcPts val="1200"/>
              </a:spcBef>
              <a:spcAft>
                <a:spcPts val="0"/>
              </a:spcAft>
              <a:buNone/>
            </a:pPr>
            <a:r>
              <a:rPr b="1" i="1" lang="en" sz="1100">
                <a:solidFill>
                  <a:schemeClr val="dk1"/>
                </a:solidFill>
              </a:rPr>
              <a:t>London Councils (2017)(</a:t>
            </a:r>
            <a:r>
              <a:rPr b="1" i="1" lang="en" sz="1100" u="sng">
                <a:solidFill>
                  <a:schemeClr val="hlink"/>
                </a:solidFill>
                <a:hlinkClick r:id="rId12"/>
              </a:rPr>
              <a:t>Demystifying Air Pollution in London | London Councils</a:t>
            </a:r>
            <a:r>
              <a:rPr b="1" i="1" lang="en" sz="1100">
                <a:solidFill>
                  <a:schemeClr val="dk1"/>
                </a:solidFill>
              </a:rPr>
              <a:t>)</a:t>
            </a:r>
            <a:endParaRPr b="1" i="1" sz="1100">
              <a:solidFill>
                <a:schemeClr val="dk1"/>
              </a:solidFill>
            </a:endParaRPr>
          </a:p>
          <a:p>
            <a:pPr indent="0" lvl="0" marL="0" rtl="0" algn="ctr">
              <a:lnSpc>
                <a:spcPct val="115000"/>
              </a:lnSpc>
              <a:spcBef>
                <a:spcPts val="1200"/>
              </a:spcBef>
              <a:spcAft>
                <a:spcPts val="0"/>
              </a:spcAft>
              <a:buNone/>
            </a:pPr>
            <a:r>
              <a:rPr b="1" i="1" lang="en" sz="1100" u="sng">
                <a:solidFill>
                  <a:schemeClr val="hlink"/>
                </a:solidFill>
                <a:hlinkClick r:id="rId13"/>
              </a:rPr>
              <a:t>https://www.londoncouncils.gov.uk/node/33224</a:t>
            </a:r>
            <a:r>
              <a:rPr b="1" i="1" lang="en" sz="1100">
                <a:solidFill>
                  <a:schemeClr val="dk1"/>
                </a:solidFill>
              </a:rPr>
              <a:t> </a:t>
            </a:r>
            <a:endParaRPr b="1" i="1" sz="1100">
              <a:solidFill>
                <a:schemeClr val="dk1"/>
              </a:solidFill>
            </a:endParaRPr>
          </a:p>
          <a:p>
            <a:pPr indent="0" lvl="0" marL="0" rtl="0" algn="ctr">
              <a:lnSpc>
                <a:spcPct val="115000"/>
              </a:lnSpc>
              <a:spcBef>
                <a:spcPts val="1200"/>
              </a:spcBef>
              <a:spcAft>
                <a:spcPts val="0"/>
              </a:spcAft>
              <a:buNone/>
            </a:pPr>
            <a:r>
              <a:rPr b="1" lang="en" sz="1100">
                <a:solidFill>
                  <a:schemeClr val="dk1"/>
                </a:solidFill>
              </a:rPr>
              <a:t>Xing, J., Leard, B., &amp; Li, S. (2021). </a:t>
            </a:r>
            <a:r>
              <a:rPr b="1" i="1" lang="en" sz="1100">
                <a:solidFill>
                  <a:schemeClr val="dk1"/>
                </a:solidFill>
              </a:rPr>
              <a:t>What does an electric vehicle replace?</a:t>
            </a:r>
            <a:r>
              <a:rPr b="1" lang="en" sz="1100">
                <a:solidFill>
                  <a:schemeClr val="dk1"/>
                </a:solidFill>
              </a:rPr>
              <a:t>. Elsevier BV. 10.1016/j.jeem.2021.102432</a:t>
            </a:r>
            <a:endParaRPr b="1" sz="1100">
              <a:solidFill>
                <a:schemeClr val="dk1"/>
              </a:solidFill>
            </a:endParaRPr>
          </a:p>
          <a:p>
            <a:pPr indent="0" lvl="0" marL="0" rtl="0" algn="ctr">
              <a:lnSpc>
                <a:spcPct val="115000"/>
              </a:lnSpc>
              <a:spcBef>
                <a:spcPts val="1200"/>
              </a:spcBef>
              <a:spcAft>
                <a:spcPts val="1200"/>
              </a:spcAft>
              <a:buNone/>
            </a:pPr>
            <a:r>
              <a:rPr b="1" lang="en" sz="1100">
                <a:solidFill>
                  <a:schemeClr val="dk1"/>
                </a:solidFill>
              </a:rPr>
              <a:t>Yong, J. Y., Ramachandaramurthy, V. K., Tan, K. M., &amp; Mithulananthan, N. (2015). A review on the state-of-the-art technologies of electric vehicle, its impacts and prospects.</a:t>
            </a:r>
            <a:r>
              <a:rPr b="1" i="1" lang="en" sz="1100">
                <a:solidFill>
                  <a:schemeClr val="dk1"/>
                </a:solidFill>
              </a:rPr>
              <a:t> Renewable and Sustainable Energy Reviews, 49</a:t>
            </a:r>
            <a:r>
              <a:rPr b="1" lang="en" sz="1100">
                <a:solidFill>
                  <a:schemeClr val="dk1"/>
                </a:solidFill>
              </a:rPr>
              <a:t>, 365-385.</a:t>
            </a:r>
            <a:endParaRPr b="1"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39569b341d_0_50"/>
          <p:cNvSpPr txBox="1"/>
          <p:nvPr>
            <p:ph type="title"/>
          </p:nvPr>
        </p:nvSpPr>
        <p:spPr>
          <a:xfrm>
            <a:off x="714300" y="64275"/>
            <a:ext cx="77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Proxima Nova"/>
                <a:ea typeface="Proxima Nova"/>
                <a:cs typeface="Proxima Nova"/>
                <a:sym typeface="Proxima Nova"/>
              </a:rPr>
              <a:t>Scope: Why  London?</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2" name="Google Shape;482;g239569b341d_0_50"/>
          <p:cNvSpPr txBox="1"/>
          <p:nvPr>
            <p:ph idx="1" type="subTitle"/>
          </p:nvPr>
        </p:nvSpPr>
        <p:spPr>
          <a:xfrm>
            <a:off x="714175" y="1340175"/>
            <a:ext cx="3100500" cy="29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239569b341d_0_50"/>
          <p:cNvSpPr txBox="1"/>
          <p:nvPr>
            <p:ph idx="2" type="subTitle"/>
          </p:nvPr>
        </p:nvSpPr>
        <p:spPr>
          <a:xfrm>
            <a:off x="4041475" y="1278750"/>
            <a:ext cx="4815300" cy="2401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London, the capital city of the United Kingdom has been identified as the most  appropriate  city to launch this pilot project of EV vehicles. London is  considered a world city,characterised by high levels of connectivity and interaction nationally and globally.</a:t>
            </a:r>
            <a:r>
              <a:rPr lang="en">
                <a:solidFill>
                  <a:srgbClr val="222222"/>
                </a:solidFill>
              </a:rPr>
              <a:t>  </a:t>
            </a:r>
            <a:endParaRPr>
              <a:solidFill>
                <a:srgbClr val="222222"/>
              </a:solidFill>
            </a:endParaRPr>
          </a:p>
          <a:p>
            <a:pPr indent="0" lvl="0" marL="0" rtl="0" algn="ctr">
              <a:spcBef>
                <a:spcPts val="0"/>
              </a:spcBef>
              <a:spcAft>
                <a:spcPts val="0"/>
              </a:spcAft>
              <a:buNone/>
            </a:pPr>
            <a:r>
              <a:t/>
            </a:r>
            <a:endParaRPr>
              <a:solidFill>
                <a:srgbClr val="222222"/>
              </a:solidFill>
            </a:endParaRPr>
          </a:p>
          <a:p>
            <a:pPr indent="0" lvl="0" marL="0" rtl="0" algn="ctr">
              <a:spcBef>
                <a:spcPts val="0"/>
              </a:spcBef>
              <a:spcAft>
                <a:spcPts val="0"/>
              </a:spcAft>
              <a:buClr>
                <a:schemeClr val="dk1"/>
              </a:buClr>
              <a:buSzPts val="1100"/>
              <a:buFont typeface="Arial"/>
              <a:buNone/>
            </a:pPr>
            <a:r>
              <a:rPr lang="en">
                <a:solidFill>
                  <a:srgbClr val="222222"/>
                </a:solidFill>
              </a:rPr>
              <a:t>Surveys by </a:t>
            </a:r>
            <a:r>
              <a:rPr lang="en" u="sng">
                <a:solidFill>
                  <a:srgbClr val="222222"/>
                </a:solidFill>
                <a:hlinkClick r:id="rId3">
                  <a:extLst>
                    <a:ext uri="{A12FA001-AC4F-418D-AE19-62706E023703}">
                      <ahyp:hlinkClr val="tx"/>
                    </a:ext>
                  </a:extLst>
                </a:hlinkClick>
              </a:rPr>
              <a:t>ONS</a:t>
            </a:r>
            <a:r>
              <a:rPr lang="en">
                <a:solidFill>
                  <a:srgbClr val="222222"/>
                </a:solidFill>
              </a:rPr>
              <a:t> estimated the mid-year population of London in 2021 as 8.797million. According to</a:t>
            </a:r>
            <a:r>
              <a:rPr lang="en" u="sng">
                <a:solidFill>
                  <a:srgbClr val="222222"/>
                </a:solidFill>
                <a:hlinkClick r:id="rId4">
                  <a:extLst>
                    <a:ext uri="{A12FA001-AC4F-418D-AE19-62706E023703}">
                      <ahyp:hlinkClr val="tx"/>
                    </a:ext>
                  </a:extLst>
                </a:hlinkClick>
              </a:rPr>
              <a:t> Road traffic statistics</a:t>
            </a:r>
            <a:r>
              <a:rPr lang="en">
                <a:solidFill>
                  <a:srgbClr val="222222"/>
                </a:solidFill>
              </a:rPr>
              <a:t>, London is also one of the busiest cities in the world, with 18.5 billion vehicle miles of traffic were travelled across the 9.2 thousand miles of roads in 2021 such figures significantly contribute towards poor air quality.</a:t>
            </a:r>
            <a:endParaRPr>
              <a:solidFill>
                <a:srgbClr val="222222"/>
              </a:solidFill>
            </a:endParaRPr>
          </a:p>
          <a:p>
            <a:pPr indent="0" lvl="0" marL="0" rtl="0" algn="ctr">
              <a:spcBef>
                <a:spcPts val="0"/>
              </a:spcBef>
              <a:spcAft>
                <a:spcPts val="0"/>
              </a:spcAft>
              <a:buNone/>
            </a:pPr>
            <a:r>
              <a:t/>
            </a:r>
            <a:endParaRPr>
              <a:solidFill>
                <a:schemeClr val="accent5"/>
              </a:solidFill>
            </a:endParaRPr>
          </a:p>
          <a:p>
            <a:pPr indent="0" lvl="0" marL="0" rtl="0" algn="l">
              <a:spcBef>
                <a:spcPts val="0"/>
              </a:spcBef>
              <a:spcAft>
                <a:spcPts val="0"/>
              </a:spcAft>
              <a:buNone/>
            </a:pPr>
            <a:r>
              <a:t/>
            </a:r>
            <a:endParaRPr/>
          </a:p>
        </p:txBody>
      </p:sp>
      <p:pic>
        <p:nvPicPr>
          <p:cNvPr id="484" name="Google Shape;484;g239569b341d_0_50"/>
          <p:cNvPicPr preferRelativeResize="0"/>
          <p:nvPr/>
        </p:nvPicPr>
        <p:blipFill>
          <a:blip r:embed="rId5">
            <a:alphaModFix/>
          </a:blip>
          <a:stretch>
            <a:fillRect/>
          </a:stretch>
        </p:blipFill>
        <p:spPr>
          <a:xfrm>
            <a:off x="100950" y="688300"/>
            <a:ext cx="3940525" cy="3931500"/>
          </a:xfrm>
          <a:prstGeom prst="rect">
            <a:avLst/>
          </a:prstGeom>
          <a:noFill/>
          <a:ln>
            <a:noFill/>
          </a:ln>
        </p:spPr>
      </p:pic>
      <p:sp>
        <p:nvSpPr>
          <p:cNvPr id="485" name="Google Shape;485;g239569b341d_0_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6" name="Google Shape;486;g239569b341d_0_50" title="slide5.mp3">
            <a:hlinkClick r:id="rId6"/>
          </p:cNvPr>
          <p:cNvPicPr preferRelativeResize="0"/>
          <p:nvPr/>
        </p:nvPicPr>
        <p:blipFill>
          <a:blip r:embed="rId7">
            <a:alphaModFix/>
          </a:blip>
          <a:stretch>
            <a:fillRect/>
          </a:stretch>
        </p:blipFill>
        <p:spPr>
          <a:xfrm>
            <a:off x="4193875" y="3908550"/>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39569b341d_0_78"/>
          <p:cNvSpPr txBox="1"/>
          <p:nvPr>
            <p:ph type="title"/>
          </p:nvPr>
        </p:nvSpPr>
        <p:spPr>
          <a:xfrm>
            <a:off x="1798938" y="122275"/>
            <a:ext cx="5902500" cy="47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Scale of the problem </a:t>
            </a:r>
            <a:endParaRPr>
              <a:latin typeface="Proxima Nova"/>
              <a:ea typeface="Proxima Nova"/>
              <a:cs typeface="Proxima Nova"/>
              <a:sym typeface="Proxima Nova"/>
            </a:endParaRPr>
          </a:p>
        </p:txBody>
      </p:sp>
      <p:pic>
        <p:nvPicPr>
          <p:cNvPr id="492" name="Google Shape;492;g239569b341d_0_78"/>
          <p:cNvPicPr preferRelativeResize="0"/>
          <p:nvPr/>
        </p:nvPicPr>
        <p:blipFill>
          <a:blip r:embed="rId3">
            <a:alphaModFix/>
          </a:blip>
          <a:stretch>
            <a:fillRect/>
          </a:stretch>
        </p:blipFill>
        <p:spPr>
          <a:xfrm>
            <a:off x="780925" y="707400"/>
            <a:ext cx="7938524" cy="3824773"/>
          </a:xfrm>
          <a:prstGeom prst="rect">
            <a:avLst/>
          </a:prstGeom>
          <a:noFill/>
          <a:ln>
            <a:noFill/>
          </a:ln>
        </p:spPr>
      </p:pic>
      <p:sp>
        <p:nvSpPr>
          <p:cNvPr id="493" name="Google Shape;493;g239569b341d_0_78"/>
          <p:cNvSpPr txBox="1"/>
          <p:nvPr/>
        </p:nvSpPr>
        <p:spPr>
          <a:xfrm>
            <a:off x="534175" y="4639400"/>
            <a:ext cx="8609700" cy="769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solidFill>
                  <a:srgbClr val="191919"/>
                </a:solidFill>
                <a:latin typeface="Proxima Nova"/>
                <a:ea typeface="Proxima Nova"/>
                <a:cs typeface="Proxima Nova"/>
                <a:sym typeface="Proxima Nova"/>
              </a:rPr>
              <a:t>Fig 1 : Air Pollution in London </a:t>
            </a:r>
            <a:endParaRPr b="1" i="1" sz="1200">
              <a:solidFill>
                <a:srgbClr val="191919"/>
              </a:solidFill>
              <a:highlight>
                <a:srgbClr val="FFFF00"/>
              </a:highlight>
              <a:latin typeface="Proxima Nova"/>
              <a:ea typeface="Proxima Nova"/>
              <a:cs typeface="Proxima Nova"/>
              <a:sym typeface="Proxima Nova"/>
            </a:endParaRPr>
          </a:p>
          <a:p>
            <a:pPr indent="0" lvl="0" marL="0" rtl="0" algn="r">
              <a:spcBef>
                <a:spcPts val="0"/>
              </a:spcBef>
              <a:spcAft>
                <a:spcPts val="0"/>
              </a:spcAft>
              <a:buNone/>
            </a:pPr>
            <a:r>
              <a:rPr b="1" i="1" lang="en" sz="1200">
                <a:solidFill>
                  <a:srgbClr val="191919"/>
                </a:solidFill>
                <a:latin typeface="Proxima Nova"/>
                <a:ea typeface="Proxima Nova"/>
                <a:cs typeface="Proxima Nova"/>
                <a:sym typeface="Proxima Nova"/>
              </a:rPr>
              <a:t>Source: London Councils(</a:t>
            </a:r>
            <a:r>
              <a:rPr b="1" i="1" lang="en" sz="1200" u="sng">
                <a:solidFill>
                  <a:srgbClr val="191919"/>
                </a:solidFill>
                <a:latin typeface="Proxima Nova"/>
                <a:ea typeface="Proxima Nova"/>
                <a:cs typeface="Proxima Nova"/>
                <a:sym typeface="Proxima Nova"/>
                <a:hlinkClick r:id="rId4">
                  <a:extLst>
                    <a:ext uri="{A12FA001-AC4F-418D-AE19-62706E023703}">
                      <ahyp:hlinkClr val="tx"/>
                    </a:ext>
                  </a:extLst>
                </a:hlinkClick>
              </a:rPr>
              <a:t>Demystifying Air Pollution in London | London Councils</a:t>
            </a:r>
            <a:r>
              <a:rPr b="1" i="1" lang="en" sz="1200">
                <a:solidFill>
                  <a:srgbClr val="191919"/>
                </a:solidFill>
                <a:latin typeface="Proxima Nova"/>
                <a:ea typeface="Proxima Nova"/>
                <a:cs typeface="Proxima Nova"/>
                <a:sym typeface="Proxima Nova"/>
              </a:rPr>
              <a:t>)</a:t>
            </a:r>
            <a:endParaRPr b="1" i="1" sz="1200">
              <a:solidFill>
                <a:srgbClr val="191919"/>
              </a:solidFill>
              <a:latin typeface="Proxima Nova"/>
              <a:ea typeface="Proxima Nova"/>
              <a:cs typeface="Proxima Nova"/>
              <a:sym typeface="Proxima Nova"/>
            </a:endParaRPr>
          </a:p>
          <a:p>
            <a:pPr indent="0" lvl="0" marL="0" rtl="0" algn="r">
              <a:spcBef>
                <a:spcPts val="0"/>
              </a:spcBef>
              <a:spcAft>
                <a:spcPts val="0"/>
              </a:spcAft>
              <a:buNone/>
            </a:pPr>
            <a:r>
              <a:t/>
            </a:r>
            <a:endParaRPr>
              <a:solidFill>
                <a:schemeClr val="dk1"/>
              </a:solidFill>
            </a:endParaRPr>
          </a:p>
        </p:txBody>
      </p:sp>
      <p:sp>
        <p:nvSpPr>
          <p:cNvPr id="494" name="Google Shape;494;g239569b341d_0_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5" name="Google Shape;495;g239569b341d_0_78" title="slide6.mp3">
            <a:hlinkClick r:id="rId5"/>
          </p:cNvPr>
          <p:cNvPicPr preferRelativeResize="0"/>
          <p:nvPr/>
        </p:nvPicPr>
        <p:blipFill>
          <a:blip r:embed="rId6">
            <a:alphaModFix/>
          </a:blip>
          <a:stretch>
            <a:fillRect/>
          </a:stretch>
        </p:blipFill>
        <p:spPr>
          <a:xfrm>
            <a:off x="2310125" y="4608375"/>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0"/>
          <p:cNvSpPr txBox="1"/>
          <p:nvPr/>
        </p:nvSpPr>
        <p:spPr>
          <a:xfrm>
            <a:off x="1330725" y="143625"/>
            <a:ext cx="5952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3000">
                <a:solidFill>
                  <a:srgbClr val="FF0000"/>
                </a:solidFill>
                <a:latin typeface="Proxima Nova"/>
                <a:ea typeface="Proxima Nova"/>
                <a:cs typeface="Proxima Nova"/>
                <a:sym typeface="Proxima Nova"/>
              </a:rPr>
              <a:t> </a:t>
            </a:r>
            <a:r>
              <a:rPr b="1" lang="en" sz="3000">
                <a:solidFill>
                  <a:schemeClr val="dk2"/>
                </a:solidFill>
                <a:latin typeface="Proxima Nova"/>
                <a:ea typeface="Proxima Nova"/>
                <a:cs typeface="Proxima Nova"/>
                <a:sym typeface="Proxima Nova"/>
              </a:rPr>
              <a:t>Key Pollutant:  Why </a:t>
            </a:r>
            <a:r>
              <a:rPr b="1" lang="en" sz="3000">
                <a:solidFill>
                  <a:schemeClr val="dk2"/>
                </a:solidFill>
                <a:latin typeface="Proxima Nova"/>
                <a:ea typeface="Proxima Nova"/>
                <a:cs typeface="Proxima Nova"/>
                <a:sym typeface="Proxima Nova"/>
              </a:rPr>
              <a:t>NO₂</a:t>
            </a:r>
            <a:r>
              <a:rPr b="1" lang="en" sz="3000">
                <a:solidFill>
                  <a:schemeClr val="dk2"/>
                </a:solidFill>
                <a:latin typeface="Proxima Nova"/>
                <a:ea typeface="Proxima Nova"/>
                <a:cs typeface="Proxima Nova"/>
                <a:sym typeface="Proxima Nova"/>
              </a:rPr>
              <a:t>?</a:t>
            </a:r>
            <a:endParaRPr b="1" sz="30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b="1" sz="3000">
              <a:latin typeface="Proxima Nova"/>
              <a:ea typeface="Proxima Nova"/>
              <a:cs typeface="Proxima Nova"/>
              <a:sym typeface="Proxima Nova"/>
            </a:endParaRPr>
          </a:p>
        </p:txBody>
      </p:sp>
      <p:sp>
        <p:nvSpPr>
          <p:cNvPr id="501" name="Google Shape;501;p10"/>
          <p:cNvSpPr txBox="1"/>
          <p:nvPr/>
        </p:nvSpPr>
        <p:spPr>
          <a:xfrm>
            <a:off x="132075" y="701550"/>
            <a:ext cx="8349300" cy="374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b="1" sz="12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rgbClr val="222222"/>
                </a:solidFill>
              </a:rPr>
              <a:t>NO</a:t>
            </a:r>
            <a:r>
              <a:rPr baseline="-25000" lang="en" sz="1200">
                <a:solidFill>
                  <a:srgbClr val="222222"/>
                </a:solidFill>
              </a:rPr>
              <a:t>x</a:t>
            </a:r>
            <a:r>
              <a:rPr lang="en" sz="1200">
                <a:solidFill>
                  <a:srgbClr val="222222"/>
                </a:solidFill>
              </a:rPr>
              <a:t> are a set of chemically reactive gases composed of nitrogen and oxygen molecules.</a:t>
            </a:r>
            <a:endParaRPr sz="1200">
              <a:solidFill>
                <a:srgbClr val="222222"/>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222222"/>
                </a:solidFill>
              </a:rPr>
              <a:t>Nitrogen oxides are highly toxic and acidic and are considered as air pollutants by environmental agencies.  </a:t>
            </a:r>
            <a:r>
              <a:rPr lang="en" sz="1200">
                <a:solidFill>
                  <a:srgbClr val="222222"/>
                </a:solidFill>
              </a:rPr>
              <a:t>NO₂</a:t>
            </a:r>
            <a:r>
              <a:rPr lang="en" sz="1200">
                <a:solidFill>
                  <a:srgbClr val="222222"/>
                </a:solidFill>
              </a:rPr>
              <a:t> causes severe health complications like affecting Foetal development, Low Birth Weights, affects children’s lung growth and contributes to 40,000 deaths every year. (Holgate, 2017)</a:t>
            </a:r>
            <a:endParaRPr sz="1200">
              <a:solidFill>
                <a:srgbClr val="222222"/>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rgbClr val="222222"/>
                </a:solidFill>
              </a:rPr>
              <a:t>According to  Department of </a:t>
            </a:r>
            <a:r>
              <a:rPr b="1" lang="en" sz="1200" u="sng">
                <a:solidFill>
                  <a:srgbClr val="222222"/>
                </a:solidFill>
                <a:hlinkClick r:id="rId3">
                  <a:extLst>
                    <a:ext uri="{A12FA001-AC4F-418D-AE19-62706E023703}">
                      <ahyp:hlinkClr val="tx"/>
                    </a:ext>
                  </a:extLst>
                </a:hlinkClick>
              </a:rPr>
              <a:t>Transport and environment statistics: Autumn 2021 - GOV.UK</a:t>
            </a:r>
            <a:r>
              <a:rPr lang="en" sz="1200">
                <a:solidFill>
                  <a:srgbClr val="222222"/>
                </a:solidFill>
              </a:rPr>
              <a:t>  35% of Nitrogen Oxides (NO</a:t>
            </a:r>
            <a:r>
              <a:rPr baseline="-25000" lang="en" sz="1200">
                <a:solidFill>
                  <a:srgbClr val="222222"/>
                </a:solidFill>
              </a:rPr>
              <a:t>x</a:t>
            </a:r>
            <a:r>
              <a:rPr lang="en" sz="1200">
                <a:solidFill>
                  <a:srgbClr val="222222"/>
                </a:solidFill>
              </a:rPr>
              <a:t>) emissions and 13% of Particulate Matter(PM2.5) emissions came from transportation sector 12% of NO</a:t>
            </a:r>
            <a:r>
              <a:rPr baseline="-25000" lang="en" sz="1200">
                <a:solidFill>
                  <a:srgbClr val="222222"/>
                </a:solidFill>
              </a:rPr>
              <a:t>X </a:t>
            </a:r>
            <a:r>
              <a:rPr lang="en" sz="1200">
                <a:solidFill>
                  <a:srgbClr val="222222"/>
                </a:solidFill>
              </a:rPr>
              <a:t>emissions came from cars.  </a:t>
            </a:r>
            <a:endParaRPr sz="1200">
              <a:solidFill>
                <a:srgbClr val="222222"/>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22222"/>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222222"/>
                </a:solidFill>
                <a:latin typeface="Proxima Nova"/>
                <a:ea typeface="Proxima Nova"/>
                <a:cs typeface="Proxima Nova"/>
                <a:sym typeface="Proxima Nova"/>
              </a:rPr>
              <a:t>Out o</a:t>
            </a:r>
            <a:r>
              <a:rPr b="1" lang="en" sz="1200" u="sng">
                <a:solidFill>
                  <a:schemeClr val="hlink"/>
                </a:solidFill>
                <a:latin typeface="Proxima Nova"/>
                <a:ea typeface="Proxima Nova"/>
                <a:cs typeface="Proxima Nova"/>
                <a:sym typeface="Proxima Nova"/>
                <a:hlinkClick r:id="rId4"/>
              </a:rPr>
              <a:t>f the 43 air quality zones in the UK, 38 do not meet the EU limit levels for NO₂, and 16 frequently exceed the threshold for air pollution. </a:t>
            </a:r>
            <a:r>
              <a:rPr b="1" lang="en" sz="1200">
                <a:solidFill>
                  <a:srgbClr val="222222"/>
                </a:solidFill>
                <a:latin typeface="Proxima Nova"/>
                <a:ea typeface="Proxima Nova"/>
                <a:cs typeface="Proxima Nova"/>
                <a:sym typeface="Proxima Nova"/>
              </a:rPr>
              <a:t>                        </a:t>
            </a:r>
            <a:endParaRPr b="1" sz="1200">
              <a:solidFill>
                <a:srgbClr val="22222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222222"/>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200">
                <a:solidFill>
                  <a:srgbClr val="222222"/>
                </a:solidFill>
                <a:latin typeface="Proxima Nova"/>
                <a:ea typeface="Proxima Nova"/>
                <a:cs typeface="Proxima Nova"/>
                <a:sym typeface="Proxima Nova"/>
              </a:rPr>
              <a:t> </a:t>
            </a:r>
            <a:endParaRPr b="1" sz="1200">
              <a:latin typeface="Proxima Nova"/>
              <a:ea typeface="Proxima Nova"/>
              <a:cs typeface="Proxima Nova"/>
              <a:sym typeface="Proxima Nova"/>
            </a:endParaRPr>
          </a:p>
        </p:txBody>
      </p:sp>
      <p:sp>
        <p:nvSpPr>
          <p:cNvPr id="502" name="Google Shape;50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3" name="Google Shape;503;p10" title="slide7.mp3">
            <a:hlinkClick r:id="rId5"/>
          </p:cNvPr>
          <p:cNvPicPr preferRelativeResize="0"/>
          <p:nvPr/>
        </p:nvPicPr>
        <p:blipFill>
          <a:blip r:embed="rId6">
            <a:alphaModFix/>
          </a:blip>
          <a:stretch>
            <a:fillRect/>
          </a:stretch>
        </p:blipFill>
        <p:spPr>
          <a:xfrm>
            <a:off x="152400" y="4594350"/>
            <a:ext cx="396750" cy="39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39569b341d_0_90"/>
          <p:cNvSpPr txBox="1"/>
          <p:nvPr>
            <p:ph type="title"/>
          </p:nvPr>
        </p:nvSpPr>
        <p:spPr>
          <a:xfrm>
            <a:off x="342000" y="-11425"/>
            <a:ext cx="8460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Sources of Air Pollution in UK </a:t>
            </a:r>
            <a:endParaRPr>
              <a:latin typeface="Proxima Nova"/>
              <a:ea typeface="Proxima Nova"/>
              <a:cs typeface="Proxima Nova"/>
              <a:sym typeface="Proxima Nova"/>
            </a:endParaRPr>
          </a:p>
        </p:txBody>
      </p:sp>
      <p:pic>
        <p:nvPicPr>
          <p:cNvPr id="509" name="Google Shape;509;g239569b341d_0_90"/>
          <p:cNvPicPr preferRelativeResize="0"/>
          <p:nvPr/>
        </p:nvPicPr>
        <p:blipFill>
          <a:blip r:embed="rId3">
            <a:alphaModFix/>
          </a:blip>
          <a:stretch>
            <a:fillRect/>
          </a:stretch>
        </p:blipFill>
        <p:spPr>
          <a:xfrm>
            <a:off x="863600" y="570613"/>
            <a:ext cx="7416775" cy="4209075"/>
          </a:xfrm>
          <a:prstGeom prst="rect">
            <a:avLst/>
          </a:prstGeom>
          <a:noFill/>
          <a:ln>
            <a:noFill/>
          </a:ln>
        </p:spPr>
      </p:pic>
      <p:sp>
        <p:nvSpPr>
          <p:cNvPr id="510" name="Google Shape;510;g239569b341d_0_90"/>
          <p:cNvSpPr txBox="1"/>
          <p:nvPr/>
        </p:nvSpPr>
        <p:spPr>
          <a:xfrm>
            <a:off x="3421375" y="4779700"/>
            <a:ext cx="5135400" cy="346200"/>
          </a:xfrm>
          <a:prstGeom prst="rect">
            <a:avLst/>
          </a:prstGeom>
          <a:noFill/>
          <a:ln>
            <a:noFill/>
          </a:ln>
        </p:spPr>
        <p:txBody>
          <a:bodyPr anchorCtr="0" anchor="t" bIns="91425" lIns="91425" spcFirstLastPara="1" rIns="91425" wrap="square" tIns="91425">
            <a:spAutoFit/>
          </a:bodyPr>
          <a:lstStyle/>
          <a:p>
            <a:pPr indent="0" lvl="0" marL="0" rtl="0" algn="r">
              <a:lnSpc>
                <a:spcPct val="80000"/>
              </a:lnSpc>
              <a:spcBef>
                <a:spcPts val="0"/>
              </a:spcBef>
              <a:spcAft>
                <a:spcPts val="0"/>
              </a:spcAft>
              <a:buNone/>
            </a:pPr>
            <a:r>
              <a:rPr b="1" i="1" lang="en" sz="1312">
                <a:solidFill>
                  <a:srgbClr val="222222"/>
                </a:solidFill>
                <a:latin typeface="PT Sans Narrow"/>
                <a:ea typeface="PT Sans Narrow"/>
                <a:cs typeface="PT Sans Narrow"/>
                <a:sym typeface="PT Sans Narrow"/>
              </a:rPr>
              <a:t>Fig 3    </a:t>
            </a:r>
            <a:r>
              <a:rPr b="1" i="1" lang="en" sz="1312">
                <a:solidFill>
                  <a:srgbClr val="222222"/>
                </a:solidFill>
                <a:latin typeface="PT Sans Narrow"/>
                <a:ea typeface="PT Sans Narrow"/>
                <a:cs typeface="PT Sans Narrow"/>
                <a:sym typeface="PT Sans Narrow"/>
              </a:rPr>
              <a:t>Source: </a:t>
            </a:r>
            <a:r>
              <a:rPr b="1" i="1" lang="en" sz="1312" u="sng">
                <a:solidFill>
                  <a:srgbClr val="222222"/>
                </a:solidFill>
                <a:latin typeface="PT Sans Narrow"/>
                <a:ea typeface="PT Sans Narrow"/>
                <a:cs typeface="PT Sans Narrow"/>
                <a:sym typeface="PT Sans Narrow"/>
                <a:hlinkClick r:id="rId4">
                  <a:extLst>
                    <a:ext uri="{A12FA001-AC4F-418D-AE19-62706E023703}">
                      <ahyp:hlinkClr val="tx"/>
                    </a:ext>
                  </a:extLst>
                </a:hlinkClick>
              </a:rPr>
              <a:t>GOV.UK</a:t>
            </a:r>
            <a:endParaRPr b="1" i="1" sz="1312">
              <a:solidFill>
                <a:srgbClr val="222222"/>
              </a:solidFill>
              <a:latin typeface="PT Sans Narrow"/>
              <a:ea typeface="PT Sans Narrow"/>
              <a:cs typeface="PT Sans Narrow"/>
              <a:sym typeface="PT Sans Narrow"/>
            </a:endParaRPr>
          </a:p>
        </p:txBody>
      </p:sp>
      <p:sp>
        <p:nvSpPr>
          <p:cNvPr id="511" name="Google Shape;511;g239569b341d_0_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2" name="Google Shape;512;g239569b341d_0_90" title="slide8.mp3">
            <a:hlinkClick r:id="rId5"/>
          </p:cNvPr>
          <p:cNvPicPr preferRelativeResize="0"/>
          <p:nvPr/>
        </p:nvPicPr>
        <p:blipFill>
          <a:blip r:embed="rId6">
            <a:alphaModFix/>
          </a:blip>
          <a:stretch>
            <a:fillRect/>
          </a:stretch>
        </p:blipFill>
        <p:spPr>
          <a:xfrm>
            <a:off x="2298450" y="4724200"/>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3a7710d86d_0_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g23a7710d86d_0_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19" name="Google Shape;519;g23a7710d86d_0_87"/>
          <p:cNvGraphicFramePr/>
          <p:nvPr/>
        </p:nvGraphicFramePr>
        <p:xfrm>
          <a:off x="4611613" y="57838"/>
          <a:ext cx="3000000" cy="3000000"/>
        </p:xfrm>
        <a:graphic>
          <a:graphicData uri="http://schemas.openxmlformats.org/drawingml/2006/table">
            <a:tbl>
              <a:tblPr>
                <a:noFill/>
                <a:tableStyleId>{12C6173B-6231-4E3D-B4D6-8EF6D8BA6408}</a:tableStyleId>
              </a:tblPr>
              <a:tblGrid>
                <a:gridCol w="1481200"/>
                <a:gridCol w="1481200"/>
                <a:gridCol w="1481200"/>
              </a:tblGrid>
              <a:tr h="600325">
                <a:tc>
                  <a:txBody>
                    <a:bodyPr/>
                    <a:lstStyle/>
                    <a:p>
                      <a:pPr indent="0" lvl="0" marL="0" rtl="0" algn="l">
                        <a:spcBef>
                          <a:spcPts val="0"/>
                        </a:spcBef>
                        <a:spcAft>
                          <a:spcPts val="0"/>
                        </a:spcAft>
                        <a:buNone/>
                      </a:pPr>
                      <a:r>
                        <a:rPr b="1" lang="en"/>
                        <a:t>Criteria</a:t>
                      </a:r>
                      <a:endParaRPr b="1"/>
                    </a:p>
                  </a:txBody>
                  <a:tcPr marT="91425" marB="91425" marR="91425" marL="91425"/>
                </a:tc>
                <a:tc>
                  <a:txBody>
                    <a:bodyPr/>
                    <a:lstStyle/>
                    <a:p>
                      <a:pPr indent="0" lvl="0" marL="0" rtl="0" algn="l">
                        <a:spcBef>
                          <a:spcPts val="0"/>
                        </a:spcBef>
                        <a:spcAft>
                          <a:spcPts val="0"/>
                        </a:spcAft>
                        <a:buNone/>
                      </a:pPr>
                      <a:r>
                        <a:rPr b="1" lang="en"/>
                        <a:t>Electric vehicles</a:t>
                      </a:r>
                      <a:endParaRPr b="1"/>
                    </a:p>
                  </a:txBody>
                  <a:tcPr marT="91425" marB="91425" marR="91425" marL="91425"/>
                </a:tc>
                <a:tc>
                  <a:txBody>
                    <a:bodyPr/>
                    <a:lstStyle/>
                    <a:p>
                      <a:pPr indent="0" lvl="0" marL="0" rtl="0" algn="l">
                        <a:spcBef>
                          <a:spcPts val="0"/>
                        </a:spcBef>
                        <a:spcAft>
                          <a:spcPts val="0"/>
                        </a:spcAft>
                        <a:buNone/>
                      </a:pPr>
                      <a:r>
                        <a:rPr b="1" lang="en"/>
                        <a:t>Traditional ICE</a:t>
                      </a:r>
                      <a:endParaRPr b="1"/>
                    </a:p>
                  </a:txBody>
                  <a:tcPr marT="91425" marB="91425" marR="91425" marL="91425"/>
                </a:tc>
              </a:tr>
              <a:tr h="670950">
                <a:tc>
                  <a:txBody>
                    <a:bodyPr/>
                    <a:lstStyle/>
                    <a:p>
                      <a:pPr indent="0" lvl="0" marL="0" rtl="0" algn="l">
                        <a:spcBef>
                          <a:spcPts val="0"/>
                        </a:spcBef>
                        <a:spcAft>
                          <a:spcPts val="0"/>
                        </a:spcAft>
                        <a:buNone/>
                      </a:pPr>
                      <a:r>
                        <a:rPr b="1" lang="en"/>
                        <a:t>Emissions</a:t>
                      </a:r>
                      <a:endParaRPr b="1"/>
                    </a:p>
                  </a:txBody>
                  <a:tcPr marT="91425" marB="91425" marR="91425" marL="91425"/>
                </a:tc>
                <a:tc>
                  <a:txBody>
                    <a:bodyPr/>
                    <a:lstStyle/>
                    <a:p>
                      <a:pPr indent="0" lvl="0" marL="0" rtl="0" algn="l">
                        <a:spcBef>
                          <a:spcPts val="0"/>
                        </a:spcBef>
                        <a:spcAft>
                          <a:spcPts val="0"/>
                        </a:spcAft>
                        <a:buNone/>
                      </a:pPr>
                      <a:r>
                        <a:rPr lang="en"/>
                        <a:t>Zero emissions from the vehicle</a:t>
                      </a:r>
                      <a:endParaRPr/>
                    </a:p>
                  </a:txBody>
                  <a:tcPr marT="91425" marB="91425" marR="91425" marL="91425"/>
                </a:tc>
                <a:tc>
                  <a:txBody>
                    <a:bodyPr/>
                    <a:lstStyle/>
                    <a:p>
                      <a:pPr indent="0" lvl="0" marL="0" rtl="0" algn="l">
                        <a:spcBef>
                          <a:spcPts val="0"/>
                        </a:spcBef>
                        <a:spcAft>
                          <a:spcPts val="0"/>
                        </a:spcAft>
                        <a:buNone/>
                      </a:pPr>
                      <a:r>
                        <a:rPr lang="en"/>
                        <a:t>Emissions from the tailpipe</a:t>
                      </a:r>
                      <a:endParaRPr/>
                    </a:p>
                  </a:txBody>
                  <a:tcPr marT="91425" marB="91425" marR="91425" marL="91425"/>
                </a:tc>
              </a:tr>
              <a:tr h="810425">
                <a:tc>
                  <a:txBody>
                    <a:bodyPr/>
                    <a:lstStyle/>
                    <a:p>
                      <a:pPr indent="0" lvl="0" marL="0" rtl="0" algn="l">
                        <a:spcBef>
                          <a:spcPts val="0"/>
                        </a:spcBef>
                        <a:spcAft>
                          <a:spcPts val="0"/>
                        </a:spcAft>
                        <a:buNone/>
                      </a:pPr>
                      <a:r>
                        <a:rPr b="1" lang="en"/>
                        <a:t>Fuel type</a:t>
                      </a:r>
                      <a:endParaRPr b="1"/>
                    </a:p>
                  </a:txBody>
                  <a:tcPr marT="91425" marB="91425" marR="91425" marL="91425"/>
                </a:tc>
                <a:tc>
                  <a:txBody>
                    <a:bodyPr/>
                    <a:lstStyle/>
                    <a:p>
                      <a:pPr indent="0" lvl="0" marL="0" rtl="0" algn="l">
                        <a:spcBef>
                          <a:spcPts val="0"/>
                        </a:spcBef>
                        <a:spcAft>
                          <a:spcPts val="0"/>
                        </a:spcAft>
                        <a:buNone/>
                      </a:pPr>
                      <a:r>
                        <a:rPr lang="en"/>
                        <a:t>Electricity stored in batteries</a:t>
                      </a:r>
                      <a:endParaRPr/>
                    </a:p>
                  </a:txBody>
                  <a:tcPr marT="91425" marB="91425" marR="91425" marL="91425"/>
                </a:tc>
                <a:tc>
                  <a:txBody>
                    <a:bodyPr/>
                    <a:lstStyle/>
                    <a:p>
                      <a:pPr indent="0" lvl="0" marL="0" rtl="0" algn="l">
                        <a:spcBef>
                          <a:spcPts val="0"/>
                        </a:spcBef>
                        <a:spcAft>
                          <a:spcPts val="0"/>
                        </a:spcAft>
                        <a:buNone/>
                      </a:pPr>
                      <a:r>
                        <a:rPr lang="en"/>
                        <a:t>Gasoline or diesel</a:t>
                      </a:r>
                      <a:endParaRPr/>
                    </a:p>
                  </a:txBody>
                  <a:tcPr marT="91425" marB="91425" marR="91425" marL="91425"/>
                </a:tc>
              </a:tr>
              <a:tr h="1020550">
                <a:tc>
                  <a:txBody>
                    <a:bodyPr/>
                    <a:lstStyle/>
                    <a:p>
                      <a:pPr indent="0" lvl="0" marL="0" rtl="0" algn="l">
                        <a:spcBef>
                          <a:spcPts val="0"/>
                        </a:spcBef>
                        <a:spcAft>
                          <a:spcPts val="0"/>
                        </a:spcAft>
                        <a:buNone/>
                      </a:pPr>
                      <a:r>
                        <a:rPr b="1" lang="en"/>
                        <a:t>Fuel efficiency</a:t>
                      </a:r>
                      <a:endParaRPr b="1"/>
                    </a:p>
                  </a:txBody>
                  <a:tcPr marT="91425" marB="91425" marR="91425" marL="91425"/>
                </a:tc>
                <a:tc>
                  <a:txBody>
                    <a:bodyPr/>
                    <a:lstStyle/>
                    <a:p>
                      <a:pPr indent="0" lvl="0" marL="0" rtl="0" algn="l">
                        <a:spcBef>
                          <a:spcPts val="0"/>
                        </a:spcBef>
                        <a:spcAft>
                          <a:spcPts val="0"/>
                        </a:spcAft>
                        <a:buNone/>
                      </a:pPr>
                      <a:r>
                        <a:rPr lang="en"/>
                        <a:t>Higher efficiency,lower fuel costs.</a:t>
                      </a:r>
                      <a:endParaRPr/>
                    </a:p>
                  </a:txBody>
                  <a:tcPr marT="91425" marB="91425" marR="91425" marL="91425"/>
                </a:tc>
                <a:tc>
                  <a:txBody>
                    <a:bodyPr/>
                    <a:lstStyle/>
                    <a:p>
                      <a:pPr indent="0" lvl="0" marL="0" rtl="0" algn="l">
                        <a:spcBef>
                          <a:spcPts val="0"/>
                        </a:spcBef>
                        <a:spcAft>
                          <a:spcPts val="0"/>
                        </a:spcAft>
                        <a:buNone/>
                      </a:pPr>
                      <a:r>
                        <a:rPr lang="en"/>
                        <a:t>Lower efficiency, higher fuel costs.</a:t>
                      </a:r>
                      <a:endParaRPr/>
                    </a:p>
                  </a:txBody>
                  <a:tcPr marT="91425" marB="91425" marR="91425" marL="91425"/>
                </a:tc>
              </a:tr>
              <a:tr h="810425">
                <a:tc>
                  <a:txBody>
                    <a:bodyPr/>
                    <a:lstStyle/>
                    <a:p>
                      <a:pPr indent="0" lvl="0" marL="0" rtl="0" algn="l">
                        <a:spcBef>
                          <a:spcPts val="0"/>
                        </a:spcBef>
                        <a:spcAft>
                          <a:spcPts val="0"/>
                        </a:spcAft>
                        <a:buNone/>
                      </a:pPr>
                      <a:r>
                        <a:rPr b="1" lang="en"/>
                        <a:t>Maintenance</a:t>
                      </a:r>
                      <a:endParaRPr b="1"/>
                    </a:p>
                  </a:txBody>
                  <a:tcPr marT="91425" marB="91425" marR="91425" marL="91425"/>
                </a:tc>
                <a:tc>
                  <a:txBody>
                    <a:bodyPr/>
                    <a:lstStyle/>
                    <a:p>
                      <a:pPr indent="0" lvl="0" marL="0" rtl="0" algn="l">
                        <a:spcBef>
                          <a:spcPts val="0"/>
                        </a:spcBef>
                        <a:spcAft>
                          <a:spcPts val="0"/>
                        </a:spcAft>
                        <a:buNone/>
                      </a:pPr>
                      <a:r>
                        <a:rPr lang="en"/>
                        <a:t>Lower maintenance costs</a:t>
                      </a:r>
                      <a:endParaRPr/>
                    </a:p>
                  </a:txBody>
                  <a:tcPr marT="91425" marB="91425" marR="91425" marL="91425"/>
                </a:tc>
                <a:tc>
                  <a:txBody>
                    <a:bodyPr/>
                    <a:lstStyle/>
                    <a:p>
                      <a:pPr indent="0" lvl="0" marL="0" rtl="0" algn="l">
                        <a:spcBef>
                          <a:spcPts val="0"/>
                        </a:spcBef>
                        <a:spcAft>
                          <a:spcPts val="0"/>
                        </a:spcAft>
                        <a:buNone/>
                      </a:pPr>
                      <a:r>
                        <a:rPr lang="en"/>
                        <a:t>Higher maintenance costs.</a:t>
                      </a:r>
                      <a:endParaRPr/>
                    </a:p>
                  </a:txBody>
                  <a:tcPr marT="91425" marB="91425" marR="91425" marL="91425"/>
                </a:tc>
              </a:tr>
              <a:tr h="1020550">
                <a:tc>
                  <a:txBody>
                    <a:bodyPr/>
                    <a:lstStyle/>
                    <a:p>
                      <a:pPr indent="0" lvl="0" marL="0" rtl="0" algn="l">
                        <a:spcBef>
                          <a:spcPts val="0"/>
                        </a:spcBef>
                        <a:spcAft>
                          <a:spcPts val="0"/>
                        </a:spcAft>
                        <a:buNone/>
                      </a:pPr>
                      <a:r>
                        <a:rPr b="1" lang="en"/>
                        <a:t>Government incentives</a:t>
                      </a:r>
                      <a:endParaRPr b="1"/>
                    </a:p>
                  </a:txBody>
                  <a:tcPr marT="91425" marB="91425" marR="91425" marL="91425"/>
                </a:tc>
                <a:tc>
                  <a:txBody>
                    <a:bodyPr/>
                    <a:lstStyle/>
                    <a:p>
                      <a:pPr indent="0" lvl="0" marL="0" rtl="0" algn="l">
                        <a:spcBef>
                          <a:spcPts val="0"/>
                        </a:spcBef>
                        <a:spcAft>
                          <a:spcPts val="0"/>
                        </a:spcAft>
                        <a:buNone/>
                      </a:pPr>
                      <a:r>
                        <a:rPr lang="en"/>
                        <a:t>Eligible for Plug-in car grant and other incentives</a:t>
                      </a:r>
                      <a:endParaRPr/>
                    </a:p>
                  </a:txBody>
                  <a:tcPr marT="91425" marB="91425" marR="91425" marL="91425"/>
                </a:tc>
                <a:tc>
                  <a:txBody>
                    <a:bodyPr/>
                    <a:lstStyle/>
                    <a:p>
                      <a:pPr indent="0" lvl="0" marL="0" rtl="0" algn="l">
                        <a:spcBef>
                          <a:spcPts val="0"/>
                        </a:spcBef>
                        <a:spcAft>
                          <a:spcPts val="0"/>
                        </a:spcAft>
                        <a:buNone/>
                      </a:pPr>
                      <a:r>
                        <a:rPr lang="en"/>
                        <a:t>No specific incentives</a:t>
                      </a:r>
                      <a:endParaRPr/>
                    </a:p>
                  </a:txBody>
                  <a:tcPr marT="91425" marB="91425" marR="91425" marL="91425"/>
                </a:tc>
              </a:tr>
            </a:tbl>
          </a:graphicData>
        </a:graphic>
      </p:graphicFrame>
      <p:sp>
        <p:nvSpPr>
          <p:cNvPr id="520" name="Google Shape;520;g23a7710d86d_0_87"/>
          <p:cNvSpPr txBox="1"/>
          <p:nvPr/>
        </p:nvSpPr>
        <p:spPr>
          <a:xfrm>
            <a:off x="0" y="71875"/>
            <a:ext cx="6401400" cy="538800"/>
          </a:xfrm>
          <a:prstGeom prst="rect">
            <a:avLst/>
          </a:prstGeom>
          <a:noFill/>
          <a:ln>
            <a:noFill/>
          </a:ln>
        </p:spPr>
        <p:txBody>
          <a:bodyPr anchorCtr="0" anchor="t" bIns="91425" lIns="91425" spcFirstLastPara="1" rIns="91425" wrap="square" tIns="91425">
            <a:spAutoFit/>
          </a:bodyPr>
          <a:lstStyle/>
          <a:p>
            <a:pPr indent="0" lvl="0" marL="0" rtl="0" algn="l">
              <a:lnSpc>
                <a:spcPct val="145454"/>
              </a:lnSpc>
              <a:spcBef>
                <a:spcPts val="2100"/>
              </a:spcBef>
              <a:spcAft>
                <a:spcPts val="1400"/>
              </a:spcAft>
              <a:buNone/>
            </a:pPr>
            <a:r>
              <a:rPr b="1" lang="en" sz="2300">
                <a:solidFill>
                  <a:schemeClr val="dk2"/>
                </a:solidFill>
                <a:latin typeface="Proxima Nova"/>
                <a:ea typeface="Proxima Nova"/>
                <a:cs typeface="Proxima Nova"/>
                <a:sym typeface="Proxima Nova"/>
              </a:rPr>
              <a:t>Benefits of Electric Vehicles(EV’s):</a:t>
            </a:r>
            <a:endParaRPr b="1" sz="2300">
              <a:latin typeface="Proxima Nova"/>
              <a:ea typeface="Proxima Nova"/>
              <a:cs typeface="Proxima Nova"/>
              <a:sym typeface="Proxima Nova"/>
            </a:endParaRPr>
          </a:p>
        </p:txBody>
      </p:sp>
      <p:sp>
        <p:nvSpPr>
          <p:cNvPr id="521" name="Google Shape;521;g23a7710d86d_0_87"/>
          <p:cNvSpPr txBox="1"/>
          <p:nvPr/>
        </p:nvSpPr>
        <p:spPr>
          <a:xfrm>
            <a:off x="0" y="1008125"/>
            <a:ext cx="4229700" cy="3651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Font typeface="Proxima Nova"/>
              <a:buChar char="●"/>
            </a:pPr>
            <a:r>
              <a:rPr b="1" lang="en">
                <a:solidFill>
                  <a:schemeClr val="dk2"/>
                </a:solidFill>
              </a:rPr>
              <a:t>Health Benefit:</a:t>
            </a:r>
            <a:r>
              <a:rPr lang="en">
                <a:solidFill>
                  <a:schemeClr val="dk2"/>
                </a:solidFill>
              </a:rPr>
              <a:t> </a:t>
            </a:r>
            <a:r>
              <a:rPr lang="en">
                <a:solidFill>
                  <a:srgbClr val="222222"/>
                </a:solidFill>
              </a:rPr>
              <a:t>EVs produces zero  emissions from the vehicle  tailpipe. Results in cleaner air and healthier environment for humans to live.</a:t>
            </a:r>
            <a:endParaRPr>
              <a:solidFill>
                <a:srgbClr val="222222"/>
              </a:solidFill>
            </a:endParaRPr>
          </a:p>
          <a:p>
            <a:pPr indent="-317500" lvl="0" marL="457200" rtl="0" algn="l">
              <a:lnSpc>
                <a:spcPct val="115000"/>
              </a:lnSpc>
              <a:spcBef>
                <a:spcPts val="0"/>
              </a:spcBef>
              <a:spcAft>
                <a:spcPts val="0"/>
              </a:spcAft>
              <a:buClr>
                <a:schemeClr val="dk1"/>
              </a:buClr>
              <a:buSzPts val="1400"/>
              <a:buFont typeface="Proxima Nova"/>
              <a:buChar char="●"/>
            </a:pPr>
            <a:r>
              <a:rPr b="1" lang="en">
                <a:solidFill>
                  <a:schemeClr val="dk2"/>
                </a:solidFill>
              </a:rPr>
              <a:t> Economic Benefit: </a:t>
            </a:r>
            <a:r>
              <a:rPr lang="en">
                <a:solidFill>
                  <a:schemeClr val="dk2"/>
                </a:solidFill>
              </a:rPr>
              <a:t>Cost of electricity is lower than gasoline, EVs owners saves money on fuel cost and less dependence foreign on oil.</a:t>
            </a:r>
            <a:endParaRPr>
              <a:solidFill>
                <a:schemeClr val="dk2"/>
              </a:solidFill>
            </a:endParaRPr>
          </a:p>
          <a:p>
            <a:pPr indent="-317500" lvl="0" marL="457200" rtl="0" algn="l">
              <a:lnSpc>
                <a:spcPct val="115000"/>
              </a:lnSpc>
              <a:spcBef>
                <a:spcPts val="0"/>
              </a:spcBef>
              <a:spcAft>
                <a:spcPts val="0"/>
              </a:spcAft>
              <a:buClr>
                <a:schemeClr val="dk1"/>
              </a:buClr>
              <a:buSzPts val="1400"/>
              <a:buFont typeface="Proxima Nova"/>
              <a:buChar char="●"/>
            </a:pPr>
            <a:r>
              <a:rPr b="1" lang="en">
                <a:solidFill>
                  <a:schemeClr val="dk2"/>
                </a:solidFill>
              </a:rPr>
              <a:t>Lower Maintenance Cost: </a:t>
            </a:r>
            <a:r>
              <a:rPr lang="en">
                <a:solidFill>
                  <a:schemeClr val="dk2"/>
                </a:solidFill>
              </a:rPr>
              <a:t>EVs have fewer moving parts, resulting in less maintenance cost.    </a:t>
            </a:r>
            <a:r>
              <a:rPr b="1" i="1" lang="en" sz="1200">
                <a:solidFill>
                  <a:schemeClr val="dk1"/>
                </a:solidFill>
              </a:rPr>
              <a:t>(Xing et al., 2021), (Hawkins et al., 2013)</a:t>
            </a:r>
            <a:endParaRPr b="1" i="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2"/>
              </a:solidFill>
              <a:latin typeface="Proxima Nova"/>
              <a:ea typeface="Proxima Nova"/>
              <a:cs typeface="Proxima Nova"/>
              <a:sym typeface="Proxima Nova"/>
            </a:endParaRPr>
          </a:p>
          <a:p>
            <a:pPr indent="0" lvl="0" marL="457200" rtl="0" algn="l">
              <a:lnSpc>
                <a:spcPct val="115000"/>
              </a:lnSpc>
              <a:spcBef>
                <a:spcPts val="1200"/>
              </a:spcBef>
              <a:spcAft>
                <a:spcPts val="1200"/>
              </a:spcAft>
              <a:buClr>
                <a:schemeClr val="dk1"/>
              </a:buClr>
              <a:buSzPts val="1100"/>
              <a:buFont typeface="Arial"/>
              <a:buNone/>
            </a:pPr>
            <a:r>
              <a:rPr b="1" i="1" lang="en" sz="1200">
                <a:solidFill>
                  <a:schemeClr val="dk1"/>
                </a:solidFill>
                <a:latin typeface="Proxima Nova"/>
                <a:ea typeface="Proxima Nova"/>
                <a:cs typeface="Proxima Nova"/>
                <a:sym typeface="Proxima Nova"/>
              </a:rPr>
              <a:t>           Table 1.   Benefits of Electric Vehicles</a:t>
            </a:r>
            <a:endParaRPr>
              <a:latin typeface="Calibri"/>
              <a:ea typeface="Calibri"/>
              <a:cs typeface="Calibri"/>
              <a:sym typeface="Calibri"/>
            </a:endParaRPr>
          </a:p>
        </p:txBody>
      </p:sp>
      <p:pic>
        <p:nvPicPr>
          <p:cNvPr id="522" name="Google Shape;522;g23a7710d86d_0_87" title="slide9.mp3">
            <a:hlinkClick r:id="rId3"/>
          </p:cNvPr>
          <p:cNvPicPr preferRelativeResize="0"/>
          <p:nvPr/>
        </p:nvPicPr>
        <p:blipFill>
          <a:blip r:embed="rId4">
            <a:alphaModFix/>
          </a:blip>
          <a:stretch>
            <a:fillRect/>
          </a:stretch>
        </p:blipFill>
        <p:spPr>
          <a:xfrm>
            <a:off x="152400" y="4887725"/>
            <a:ext cx="179575" cy="179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een Marketing to Combat Climate Change by Slidesgo">
  <a:themeElements>
    <a:clrScheme name="Simple Light">
      <a:dk1>
        <a:srgbClr val="000000"/>
      </a:dk1>
      <a:lt1>
        <a:srgbClr val="FFFFFF"/>
      </a:lt1>
      <a:dk2>
        <a:srgbClr val="253A04"/>
      </a:dk2>
      <a:lt2>
        <a:srgbClr val="40700A"/>
      </a:lt2>
      <a:accent1>
        <a:srgbClr val="9AC235"/>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